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48" r:id="rId5"/>
    <p:sldMasterId id="2147483687" r:id="rId6"/>
    <p:sldMasterId id="2147483689" r:id="rId7"/>
    <p:sldMasterId id="2147483691" r:id="rId8"/>
    <p:sldMasterId id="2147483693" r:id="rId9"/>
    <p:sldMasterId id="2147483695" r:id="rId10"/>
  </p:sldMasterIdLst>
  <p:sldIdLst>
    <p:sldId id="256" r:id="rId11"/>
    <p:sldId id="281"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3" r:id="rId27"/>
    <p:sldId id="284" r:id="rId28"/>
    <p:sldId id="285" r:id="rId29"/>
    <p:sldId id="286" r:id="rId30"/>
    <p:sldId id="287" r:id="rId31"/>
    <p:sldId id="288" r:id="rId32"/>
    <p:sldId id="289" r:id="rId33"/>
    <p:sldId id="290" r:id="rId34"/>
    <p:sldId id="291" r:id="rId35"/>
    <p:sldId id="292" r:id="rId36"/>
    <p:sldId id="261" r:id="rId37"/>
    <p:sldId id="264" r:id="rId38"/>
    <p:sldId id="265" r:id="rId39"/>
    <p:sldId id="266" r:id="rId40"/>
    <p:sldId id="296" r:id="rId41"/>
    <p:sldId id="293" r:id="rId42"/>
    <p:sldId id="294" r:id="rId43"/>
    <p:sldId id="29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ABD9E-6B54-4806-BEA5-82C1856D1F16}" v="1522" dt="2024-12-22T05:08:12.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6197"/>
  </p:normalViewPr>
  <p:slideViewPr>
    <p:cSldViewPr snapToGrid="0">
      <p:cViewPr varScale="1">
        <p:scale>
          <a:sx n="98" d="100"/>
          <a:sy n="98" d="100"/>
        </p:scale>
        <p:origin x="9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807E39B8-A7CB-4B82-AC0C-44B99F546761}" type="datetimeFigureOut">
              <a:rPr lang="en-US" dirty="0"/>
              <a:t>12/21/2024</a:t>
            </a:fld>
            <a:endParaRPr lang="en-US" dirty="0"/>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378171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01742F6F-0846-489A-A4BC-61B476BE2887}" type="datetimeFigureOut">
              <a:rPr lang="en-US" dirty="0"/>
              <a:t>12/21/2024</a:t>
            </a:fld>
            <a:endParaRPr lang="en-US" dirty="0"/>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324306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B229DF21-A340-467A-94AB-9502647BB771}" type="datetimeFigureOut">
              <a:rPr lang="en-US" dirty="0"/>
              <a:t>12/21/2024</a:t>
            </a:fld>
            <a:endParaRPr lang="en-US" dirty="0"/>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226679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
        <p:nvSpPr>
          <p:cNvPr id="7" name="TextBox 6">
            <a:extLst>
              <a:ext uri="{FF2B5EF4-FFF2-40B4-BE49-F238E27FC236}">
                <a16:creationId xmlns:a16="http://schemas.microsoft.com/office/drawing/2014/main" id="{9D845246-FFF0-51B6-D09F-F9A7D7972E54}"/>
              </a:ext>
            </a:extLst>
          </p:cNvPr>
          <p:cNvSpPr txBox="1"/>
          <p:nvPr userDrawn="1"/>
        </p:nvSpPr>
        <p:spPr>
          <a:xfrm rot="20057357">
            <a:off x="1514313" y="3105835"/>
            <a:ext cx="91633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accent1">
                    <a:lumMod val="20000"/>
                    <a:lumOff val="80000"/>
                  </a:schemeClr>
                </a:solidFill>
              </a:rPr>
              <a:t>DeVry University R</a:t>
            </a:r>
            <a:r>
              <a:rPr lang="en-US" sz="3600" baseline="30000" dirty="0">
                <a:solidFill>
                  <a:schemeClr val="accent1">
                    <a:lumMod val="20000"/>
                    <a:lumOff val="80000"/>
                  </a:schemeClr>
                </a:solidFill>
              </a:rPr>
              <a:t>© </a:t>
            </a:r>
            <a:r>
              <a:rPr lang="en-US" sz="3600" baseline="0" dirty="0">
                <a:solidFill>
                  <a:schemeClr val="accent1">
                    <a:lumMod val="20000"/>
                    <a:lumOff val="80000"/>
                  </a:schemeClr>
                </a:solidFill>
              </a:rPr>
              <a:t> 2023.07 ceis308</a:t>
            </a:r>
            <a:endParaRPr lang="en-US" sz="3600" baseline="30000" dirty="0">
              <a:solidFill>
                <a:schemeClr val="accent1">
                  <a:lumMod val="20000"/>
                  <a:lumOff val="80000"/>
                </a:schemeClr>
              </a:solidFill>
            </a:endParaRPr>
          </a:p>
        </p:txBody>
      </p:sp>
    </p:spTree>
    <p:extLst>
      <p:ext uri="{BB962C8B-B14F-4D97-AF65-F5344CB8AC3E}">
        <p14:creationId xmlns:p14="http://schemas.microsoft.com/office/powerpoint/2010/main" val="339106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
        <p:nvSpPr>
          <p:cNvPr id="7" name="TextBox 6">
            <a:extLst>
              <a:ext uri="{FF2B5EF4-FFF2-40B4-BE49-F238E27FC236}">
                <a16:creationId xmlns:a16="http://schemas.microsoft.com/office/drawing/2014/main" id="{F8CE07CB-7169-949F-03D7-9AB3761E8D58}"/>
              </a:ext>
            </a:extLst>
          </p:cNvPr>
          <p:cNvSpPr txBox="1"/>
          <p:nvPr userDrawn="1"/>
        </p:nvSpPr>
        <p:spPr>
          <a:xfrm rot="20057357">
            <a:off x="1514313" y="3105835"/>
            <a:ext cx="91633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accent1">
                    <a:lumMod val="20000"/>
                    <a:lumOff val="80000"/>
                  </a:schemeClr>
                </a:solidFill>
              </a:rPr>
              <a:t>DeVry University R</a:t>
            </a:r>
            <a:r>
              <a:rPr lang="en-US" sz="3600" baseline="30000" dirty="0">
                <a:solidFill>
                  <a:schemeClr val="accent1">
                    <a:lumMod val="20000"/>
                    <a:lumOff val="80000"/>
                  </a:schemeClr>
                </a:solidFill>
              </a:rPr>
              <a:t>© </a:t>
            </a:r>
            <a:r>
              <a:rPr lang="en-US" sz="3600" baseline="0" dirty="0">
                <a:solidFill>
                  <a:schemeClr val="accent1">
                    <a:lumMod val="20000"/>
                    <a:lumOff val="80000"/>
                  </a:schemeClr>
                </a:solidFill>
              </a:rPr>
              <a:t> 2023.07 ceis308</a:t>
            </a:r>
            <a:endParaRPr lang="en-US" sz="3600" baseline="30000" dirty="0">
              <a:solidFill>
                <a:schemeClr val="accent1">
                  <a:lumMod val="20000"/>
                  <a:lumOff val="80000"/>
                </a:schemeClr>
              </a:solidFill>
            </a:endParaRPr>
          </a:p>
        </p:txBody>
      </p:sp>
    </p:spTree>
    <p:extLst>
      <p:ext uri="{BB962C8B-B14F-4D97-AF65-F5344CB8AC3E}">
        <p14:creationId xmlns:p14="http://schemas.microsoft.com/office/powerpoint/2010/main" val="339106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
        <p:nvSpPr>
          <p:cNvPr id="7" name="TextBox 6">
            <a:extLst>
              <a:ext uri="{FF2B5EF4-FFF2-40B4-BE49-F238E27FC236}">
                <a16:creationId xmlns:a16="http://schemas.microsoft.com/office/drawing/2014/main" id="{602DF3AB-A38F-E5BF-B077-2408C41B6184}"/>
              </a:ext>
            </a:extLst>
          </p:cNvPr>
          <p:cNvSpPr txBox="1"/>
          <p:nvPr userDrawn="1"/>
        </p:nvSpPr>
        <p:spPr>
          <a:xfrm rot="20057357">
            <a:off x="1514313" y="3105835"/>
            <a:ext cx="91633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accent1">
                    <a:lumMod val="20000"/>
                    <a:lumOff val="80000"/>
                  </a:schemeClr>
                </a:solidFill>
              </a:rPr>
              <a:t>DeVry University R</a:t>
            </a:r>
            <a:r>
              <a:rPr lang="en-US" sz="3600" baseline="30000" dirty="0">
                <a:solidFill>
                  <a:schemeClr val="accent1">
                    <a:lumMod val="20000"/>
                    <a:lumOff val="80000"/>
                  </a:schemeClr>
                </a:solidFill>
              </a:rPr>
              <a:t>© </a:t>
            </a:r>
            <a:r>
              <a:rPr lang="en-US" sz="3600" baseline="0" dirty="0">
                <a:solidFill>
                  <a:schemeClr val="accent1">
                    <a:lumMod val="20000"/>
                    <a:lumOff val="80000"/>
                  </a:schemeClr>
                </a:solidFill>
              </a:rPr>
              <a:t> 2023.07 ceis308</a:t>
            </a:r>
            <a:endParaRPr lang="en-US" sz="3600" baseline="30000" dirty="0">
              <a:solidFill>
                <a:schemeClr val="accent1">
                  <a:lumMod val="20000"/>
                  <a:lumOff val="80000"/>
                </a:schemeClr>
              </a:solidFill>
            </a:endParaRPr>
          </a:p>
        </p:txBody>
      </p:sp>
    </p:spTree>
    <p:extLst>
      <p:ext uri="{BB962C8B-B14F-4D97-AF65-F5344CB8AC3E}">
        <p14:creationId xmlns:p14="http://schemas.microsoft.com/office/powerpoint/2010/main" val="3391061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
        <p:nvSpPr>
          <p:cNvPr id="7" name="TextBox 6">
            <a:extLst>
              <a:ext uri="{FF2B5EF4-FFF2-40B4-BE49-F238E27FC236}">
                <a16:creationId xmlns:a16="http://schemas.microsoft.com/office/drawing/2014/main" id="{91707DB1-F149-E646-6156-A1F9B418A6AC}"/>
              </a:ext>
            </a:extLst>
          </p:cNvPr>
          <p:cNvSpPr txBox="1"/>
          <p:nvPr userDrawn="1"/>
        </p:nvSpPr>
        <p:spPr>
          <a:xfrm rot="20057357">
            <a:off x="1514313" y="3105835"/>
            <a:ext cx="91633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accent1">
                    <a:lumMod val="20000"/>
                    <a:lumOff val="80000"/>
                  </a:schemeClr>
                </a:solidFill>
              </a:rPr>
              <a:t>DeVry University R</a:t>
            </a:r>
            <a:r>
              <a:rPr lang="en-US" sz="3600" baseline="30000" dirty="0">
                <a:solidFill>
                  <a:schemeClr val="accent1">
                    <a:lumMod val="20000"/>
                    <a:lumOff val="80000"/>
                  </a:schemeClr>
                </a:solidFill>
              </a:rPr>
              <a:t>© </a:t>
            </a:r>
            <a:r>
              <a:rPr lang="en-US" sz="3600" baseline="0" dirty="0">
                <a:solidFill>
                  <a:schemeClr val="accent1">
                    <a:lumMod val="20000"/>
                    <a:lumOff val="80000"/>
                  </a:schemeClr>
                </a:solidFill>
              </a:rPr>
              <a:t> 2023.07 ceis308</a:t>
            </a:r>
            <a:endParaRPr lang="en-US" sz="3600" baseline="30000" dirty="0">
              <a:solidFill>
                <a:schemeClr val="accent1">
                  <a:lumMod val="20000"/>
                  <a:lumOff val="80000"/>
                </a:schemeClr>
              </a:solidFill>
            </a:endParaRPr>
          </a:p>
        </p:txBody>
      </p:sp>
    </p:spTree>
    <p:extLst>
      <p:ext uri="{BB962C8B-B14F-4D97-AF65-F5344CB8AC3E}">
        <p14:creationId xmlns:p14="http://schemas.microsoft.com/office/powerpoint/2010/main" val="3391061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
        <p:nvSpPr>
          <p:cNvPr id="7" name="TextBox 6">
            <a:extLst>
              <a:ext uri="{FF2B5EF4-FFF2-40B4-BE49-F238E27FC236}">
                <a16:creationId xmlns:a16="http://schemas.microsoft.com/office/drawing/2014/main" id="{5CA9F284-7AB6-0AF5-6E37-148212650836}"/>
              </a:ext>
            </a:extLst>
          </p:cNvPr>
          <p:cNvSpPr txBox="1"/>
          <p:nvPr userDrawn="1"/>
        </p:nvSpPr>
        <p:spPr>
          <a:xfrm rot="20057357">
            <a:off x="1514313" y="3105835"/>
            <a:ext cx="91633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accent1">
                    <a:lumMod val="20000"/>
                    <a:lumOff val="80000"/>
                  </a:schemeClr>
                </a:solidFill>
              </a:rPr>
              <a:t>DeVry University R</a:t>
            </a:r>
            <a:r>
              <a:rPr lang="en-US" sz="3600" baseline="30000" dirty="0">
                <a:solidFill>
                  <a:schemeClr val="accent1">
                    <a:lumMod val="20000"/>
                    <a:lumOff val="80000"/>
                  </a:schemeClr>
                </a:solidFill>
              </a:rPr>
              <a:t>© </a:t>
            </a:r>
            <a:r>
              <a:rPr lang="en-US" sz="3600" baseline="0" dirty="0">
                <a:solidFill>
                  <a:schemeClr val="accent1">
                    <a:lumMod val="20000"/>
                    <a:lumOff val="80000"/>
                  </a:schemeClr>
                </a:solidFill>
              </a:rPr>
              <a:t> 2023.07 ceis308</a:t>
            </a:r>
            <a:endParaRPr lang="en-US" sz="3600" baseline="30000" dirty="0">
              <a:solidFill>
                <a:schemeClr val="accent1">
                  <a:lumMod val="20000"/>
                  <a:lumOff val="80000"/>
                </a:schemeClr>
              </a:solidFill>
            </a:endParaRPr>
          </a:p>
        </p:txBody>
      </p:sp>
    </p:spTree>
    <p:extLst>
      <p:ext uri="{BB962C8B-B14F-4D97-AF65-F5344CB8AC3E}">
        <p14:creationId xmlns:p14="http://schemas.microsoft.com/office/powerpoint/2010/main" val="3391061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
        <p:nvSpPr>
          <p:cNvPr id="7" name="TextBox 6">
            <a:extLst>
              <a:ext uri="{FF2B5EF4-FFF2-40B4-BE49-F238E27FC236}">
                <a16:creationId xmlns:a16="http://schemas.microsoft.com/office/drawing/2014/main" id="{3C49CEE8-3ED7-129D-05B5-8A299F229230}"/>
              </a:ext>
            </a:extLst>
          </p:cNvPr>
          <p:cNvSpPr txBox="1"/>
          <p:nvPr userDrawn="1"/>
        </p:nvSpPr>
        <p:spPr>
          <a:xfrm rot="20057357">
            <a:off x="1514313" y="3105835"/>
            <a:ext cx="91633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accent1">
                    <a:lumMod val="20000"/>
                    <a:lumOff val="80000"/>
                  </a:schemeClr>
                </a:solidFill>
              </a:rPr>
              <a:t>DeVry University R</a:t>
            </a:r>
            <a:r>
              <a:rPr lang="en-US" sz="3600" baseline="30000" dirty="0">
                <a:solidFill>
                  <a:schemeClr val="accent1">
                    <a:lumMod val="20000"/>
                    <a:lumOff val="80000"/>
                  </a:schemeClr>
                </a:solidFill>
              </a:rPr>
              <a:t>© </a:t>
            </a:r>
            <a:r>
              <a:rPr lang="en-US" sz="3600" baseline="0" dirty="0">
                <a:solidFill>
                  <a:schemeClr val="accent1">
                    <a:lumMod val="20000"/>
                    <a:lumOff val="80000"/>
                  </a:schemeClr>
                </a:solidFill>
              </a:rPr>
              <a:t> 2023.07 ceis308</a:t>
            </a:r>
            <a:endParaRPr lang="en-US" sz="3600" baseline="30000" dirty="0">
              <a:solidFill>
                <a:schemeClr val="accent1">
                  <a:lumMod val="20000"/>
                  <a:lumOff val="80000"/>
                </a:schemeClr>
              </a:solidFill>
            </a:endParaRPr>
          </a:p>
        </p:txBody>
      </p:sp>
    </p:spTree>
    <p:extLst>
      <p:ext uri="{BB962C8B-B14F-4D97-AF65-F5344CB8AC3E}">
        <p14:creationId xmlns:p14="http://schemas.microsoft.com/office/powerpoint/2010/main" val="339106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FE7E3940-CA92-4FEE-A698-62CF7BC5AC36}" type="datetimeFigureOut">
              <a:rPr lang="en-US" dirty="0"/>
              <a:t>12/21/2024</a:t>
            </a:fld>
            <a:endParaRPr lang="en-US" dirty="0"/>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415888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1600">
                <a:solidFill>
                  <a:schemeClr val="tx1">
                    <a:tint val="82000"/>
                  </a:schemeClr>
                </a:solidFill>
              </a:defRPr>
            </a:lvl2pPr>
            <a:lvl3pPr marL="914400" indent="0">
              <a:buNone/>
              <a:defRPr sz="16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E33CD641-6C35-45D1-9313-2719E9EA8AD8}" type="datetimeFigureOut">
              <a:rPr lang="en-US" dirty="0"/>
              <a:t>12/21/2024</a:t>
            </a:fld>
            <a:endParaRPr lang="en-US" dirty="0"/>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194627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35301268-3A74-4110-8F08-063DFB8BB885}" type="datetimeFigureOut">
              <a:rPr lang="en-US" dirty="0"/>
              <a:t>12/21/2024</a:t>
            </a:fld>
            <a:endParaRPr lang="en-US" dirty="0"/>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198602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1400" b="1"/>
            </a:lvl2pPr>
            <a:lvl3pPr marL="914400" indent="0">
              <a:buNone/>
              <a:defRPr sz="1400" b="1"/>
            </a:lvl3pPr>
            <a:lvl4pPr marL="1371600" indent="0">
              <a:buNone/>
              <a:defRPr sz="1400" b="1"/>
            </a:lvl4pPr>
            <a:lvl5pPr marL="1828800" indent="0">
              <a:buNone/>
              <a:defRPr sz="14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1400" b="1"/>
            </a:lvl2pPr>
            <a:lvl3pPr marL="914400" indent="0">
              <a:buNone/>
              <a:defRPr sz="1400" b="1"/>
            </a:lvl3pPr>
            <a:lvl4pPr marL="1371600" indent="0">
              <a:buNone/>
              <a:defRPr sz="1400" b="1"/>
            </a:lvl4pPr>
            <a:lvl5pPr marL="1828800" indent="0">
              <a:buNone/>
              <a:defRPr sz="14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BF91C1AF-C1FB-48A7-98B4-E595E63F6614}" type="datetimeFigureOut">
              <a:rPr lang="en-US" dirty="0"/>
              <a:t>12/21/2024</a:t>
            </a:fld>
            <a:endParaRPr lang="en-US" dirty="0"/>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384733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97144C44-5F8C-4BEA-BBCE-8694F126DC43}" type="datetimeFigureOut">
              <a:rPr lang="en-US" dirty="0"/>
              <a:t>12/21/2024</a:t>
            </a:fld>
            <a:endParaRPr lang="en-US" dirty="0"/>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233345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039E56F9-C8F2-4EF7-8042-704C94FF2795}" type="datetimeFigureOut">
              <a:rPr lang="en-US" dirty="0"/>
              <a:t>12/21/2024</a:t>
            </a:fld>
            <a:endParaRPr lang="en-US" dirty="0"/>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271940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4F6932DF-953D-44BD-83F8-5D8DA76EA12A}" type="datetimeFigureOut">
              <a:rPr lang="en-US" dirty="0"/>
              <a:t>12/21/2024</a:t>
            </a:fld>
            <a:endParaRPr lang="en-US" dirty="0"/>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286576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noChangeAspect="1"/>
          </p:cNvSpPr>
          <p:nvPr>
            <p:ph type="pic" idx="1"/>
          </p:nvPr>
        </p:nvSpPr>
        <p:spPr>
          <a:xfrm>
            <a:off x="5247408" y="919595"/>
            <a:ext cx="6107979" cy="501361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52F326D-65F4-4B2F-9A62-9E4BD9402C47}" type="datetimeFigureOut">
              <a:rPr lang="en-US" dirty="0"/>
              <a:t>12/21/2024</a:t>
            </a:fld>
            <a:endParaRPr lang="en-US" dirty="0"/>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5E4DE196-8A13-4FF7-A07E-102851959EAB}" type="slidenum">
              <a:rPr lang="en-US" dirty="0"/>
              <a:t>‹#›</a:t>
            </a:fld>
            <a:endParaRPr lang="en-US" dirty="0"/>
          </a:p>
        </p:txBody>
      </p:sp>
    </p:spTree>
    <p:extLst>
      <p:ext uri="{BB962C8B-B14F-4D97-AF65-F5344CB8AC3E}">
        <p14:creationId xmlns:p14="http://schemas.microsoft.com/office/powerpoint/2010/main" val="100126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F9B0CB28-85DB-480B-8C99-FD493ACC7120}" type="datetimeFigureOut">
              <a:rPr lang="en-US" dirty="0"/>
              <a:t>12/21/2024</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dirty="0"/>
              <a:t>
              </a:t>
            </a:r>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5E4DE196-8A13-4FF7-A07E-102851959EAB}" type="slidenum">
              <a:rPr lang="en-US" dirty="0"/>
              <a:pPr/>
              <a:t>‹#›</a:t>
            </a:fld>
            <a:endParaRPr lang="en-US" dirty="0"/>
          </a:p>
        </p:txBody>
      </p:sp>
    </p:spTree>
    <p:extLst>
      <p:ext uri="{BB962C8B-B14F-4D97-AF65-F5344CB8AC3E}">
        <p14:creationId xmlns:p14="http://schemas.microsoft.com/office/powerpoint/2010/main" val="432554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orient="horz" pos="3816">
          <p15:clr>
            <a:srgbClr val="F26B43"/>
          </p15:clr>
        </p15:guide>
        <p15:guide id="6" orient="horz" pos="1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12/21/2024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drawings of gears&#10;&#10;Description automatically generated">
            <a:extLst>
              <a:ext uri="{FF2B5EF4-FFF2-40B4-BE49-F238E27FC236}">
                <a16:creationId xmlns:a16="http://schemas.microsoft.com/office/drawing/2014/main" id="{032F6246-7261-A591-3C90-F3D98D631916}"/>
              </a:ext>
            </a:extLst>
          </p:cNvPr>
          <p:cNvPicPr>
            <a:picLocks noChangeAspect="1"/>
          </p:cNvPicPr>
          <p:nvPr/>
        </p:nvPicPr>
        <p:blipFill>
          <a:blip r:embed="rId2"/>
          <a:srcRect l="-104" t="26465" r="63" b="15727"/>
          <a:stretch/>
        </p:blipFill>
        <p:spPr>
          <a:xfrm>
            <a:off x="202655" y="31221"/>
            <a:ext cx="11786709" cy="6814742"/>
          </a:xfrm>
          <a:prstGeom prst="rect">
            <a:avLst/>
          </a:prstGeom>
        </p:spPr>
      </p:pic>
      <p:sp>
        <p:nvSpPr>
          <p:cNvPr id="5" name="Rectangle 4">
            <a:extLst>
              <a:ext uri="{FF2B5EF4-FFF2-40B4-BE49-F238E27FC236}">
                <a16:creationId xmlns:a16="http://schemas.microsoft.com/office/drawing/2014/main" id="{73611C7C-BDCD-D4FD-D593-D9370C13E3A3}"/>
              </a:ext>
            </a:extLst>
          </p:cNvPr>
          <p:cNvSpPr/>
          <p:nvPr/>
        </p:nvSpPr>
        <p:spPr>
          <a:xfrm>
            <a:off x="13321" y="1543538"/>
            <a:ext cx="12186671" cy="3792682"/>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43538" y="2192093"/>
            <a:ext cx="9144000" cy="1249486"/>
          </a:xfrm>
        </p:spPr>
        <p:txBody>
          <a:bodyPr/>
          <a:lstStyle/>
          <a:p>
            <a:r>
              <a:rPr lang="en-US" dirty="0">
                <a:solidFill>
                  <a:srgbClr val="FFFFFF"/>
                </a:solidFill>
              </a:rPr>
              <a:t>CEIS 308</a:t>
            </a:r>
            <a:r>
              <a:rPr lang="en-US" dirty="0">
                <a:solidFill>
                  <a:srgbClr val="000000"/>
                </a:solidFill>
                <a:latin typeface="Times"/>
                <a:cs typeface="Times"/>
              </a:rPr>
              <a:t> </a:t>
            </a:r>
            <a:br>
              <a:rPr lang="en-US" dirty="0">
                <a:solidFill>
                  <a:srgbClr val="FFFFFF"/>
                </a:solidFill>
              </a:rPr>
            </a:br>
            <a:r>
              <a:rPr lang="en-US" dirty="0">
                <a:solidFill>
                  <a:srgbClr val="FFFFFF"/>
                </a:solidFill>
              </a:rPr>
              <a:t>Final Project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491153" y="4041653"/>
            <a:ext cx="7234116" cy="683723"/>
          </a:xfrm>
        </p:spPr>
        <p:txBody>
          <a:bodyPr>
            <a:normAutofit fontScale="92500" lnSpcReduction="20000"/>
          </a:bodyPr>
          <a:lstStyle/>
          <a:p>
            <a:r>
              <a:rPr lang="en-US" dirty="0">
                <a:solidFill>
                  <a:srgbClr val="FFFFFF"/>
                </a:solidFill>
              </a:rPr>
              <a:t>Project Plan for Electric Toothbrush</a:t>
            </a:r>
          </a:p>
          <a:p>
            <a:r>
              <a:rPr lang="en-US" dirty="0">
                <a:solidFill>
                  <a:srgbClr val="FFFFFF"/>
                </a:solidFill>
              </a:rPr>
              <a:t>Ashley </a:t>
            </a:r>
            <a:r>
              <a:rPr lang="en-US" dirty="0" err="1">
                <a:solidFill>
                  <a:srgbClr val="FFFFFF"/>
                </a:solidFill>
              </a:rPr>
              <a:t>johnson</a:t>
            </a:r>
          </a:p>
        </p:txBody>
      </p:sp>
      <p:sp>
        <p:nvSpPr>
          <p:cNvPr id="7" name="Rectangle 6">
            <a:extLst>
              <a:ext uri="{FF2B5EF4-FFF2-40B4-BE49-F238E27FC236}">
                <a16:creationId xmlns:a16="http://schemas.microsoft.com/office/drawing/2014/main" id="{866ACCF7-1EC0-E8F8-56BF-790D51B0B904}"/>
              </a:ext>
            </a:extLst>
          </p:cNvPr>
          <p:cNvSpPr/>
          <p:nvPr/>
        </p:nvSpPr>
        <p:spPr>
          <a:xfrm>
            <a:off x="25310" y="3672785"/>
            <a:ext cx="12182231" cy="100801"/>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Screenshot of Name on Charging Base</a:t>
            </a:r>
          </a:p>
        </p:txBody>
      </p:sp>
      <p:pic>
        <p:nvPicPr>
          <p:cNvPr id="7" name="Picture 6" descr="A grey circle with black text&#10;&#10;Description automatically generated">
            <a:extLst>
              <a:ext uri="{FF2B5EF4-FFF2-40B4-BE49-F238E27FC236}">
                <a16:creationId xmlns:a16="http://schemas.microsoft.com/office/drawing/2014/main" id="{0369C66F-8160-7D6C-79B8-038054530BB2}"/>
              </a:ext>
            </a:extLst>
          </p:cNvPr>
          <p:cNvPicPr>
            <a:picLocks noChangeAspect="1"/>
          </p:cNvPicPr>
          <p:nvPr/>
        </p:nvPicPr>
        <p:blipFill>
          <a:blip r:embed="rId2"/>
          <a:stretch>
            <a:fillRect/>
          </a:stretch>
        </p:blipFill>
        <p:spPr>
          <a:xfrm>
            <a:off x="1120452" y="2526990"/>
            <a:ext cx="3409047" cy="2658946"/>
          </a:xfrm>
          <a:prstGeom prst="rect">
            <a:avLst/>
          </a:prstGeom>
          <a:ln w="28575">
            <a:solidFill>
              <a:schemeClr val="bg2">
                <a:lumMod val="25000"/>
              </a:schemeClr>
            </a:solidFill>
          </a:ln>
          <a:effectLst>
            <a:outerShdw blurRad="50800" dist="38100" dir="2700000">
              <a:srgbClr val="000000">
                <a:alpha val="40000"/>
              </a:srgbClr>
            </a:outerShdw>
          </a:effectLst>
        </p:spPr>
      </p:pic>
      <p:pic>
        <p:nvPicPr>
          <p:cNvPr id="8" name="Picture 7" descr="A circular object with text&#10;&#10;Description automatically generated">
            <a:extLst>
              <a:ext uri="{FF2B5EF4-FFF2-40B4-BE49-F238E27FC236}">
                <a16:creationId xmlns:a16="http://schemas.microsoft.com/office/drawing/2014/main" id="{28BC1EB1-7317-A7A4-663F-7AAB38F0EA33}"/>
              </a:ext>
            </a:extLst>
          </p:cNvPr>
          <p:cNvPicPr>
            <a:picLocks noChangeAspect="1"/>
          </p:cNvPicPr>
          <p:nvPr/>
        </p:nvPicPr>
        <p:blipFill>
          <a:blip r:embed="rId3"/>
          <a:stretch>
            <a:fillRect/>
          </a:stretch>
        </p:blipFill>
        <p:spPr>
          <a:xfrm>
            <a:off x="4587768" y="2520796"/>
            <a:ext cx="3530658" cy="2677532"/>
          </a:xfrm>
          <a:prstGeom prst="rect">
            <a:avLst/>
          </a:prstGeom>
          <a:ln w="28575">
            <a:solidFill>
              <a:schemeClr val="bg2">
                <a:lumMod val="25000"/>
              </a:schemeClr>
            </a:solidFill>
          </a:ln>
          <a:effectLst>
            <a:outerShdw blurRad="50800" dist="38100" dir="2700000">
              <a:srgbClr val="000000">
                <a:alpha val="40000"/>
              </a:srgbClr>
            </a:outerShdw>
          </a:effectLst>
        </p:spPr>
      </p:pic>
      <p:pic>
        <p:nvPicPr>
          <p:cNvPr id="9" name="Picture 8" descr="A white circular object with black text&#10;&#10;Description automatically generated">
            <a:extLst>
              <a:ext uri="{FF2B5EF4-FFF2-40B4-BE49-F238E27FC236}">
                <a16:creationId xmlns:a16="http://schemas.microsoft.com/office/drawing/2014/main" id="{91ACA4FC-76DE-44F2-B7F9-6EC6B8B7FC8C}"/>
              </a:ext>
            </a:extLst>
          </p:cNvPr>
          <p:cNvPicPr>
            <a:picLocks noChangeAspect="1"/>
          </p:cNvPicPr>
          <p:nvPr/>
        </p:nvPicPr>
        <p:blipFill>
          <a:blip r:embed="rId4"/>
          <a:stretch>
            <a:fillRect/>
          </a:stretch>
        </p:blipFill>
        <p:spPr>
          <a:xfrm>
            <a:off x="8191598" y="2514599"/>
            <a:ext cx="2790707" cy="2683727"/>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348035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2603733"/>
            <a:ext cx="9144000" cy="728023"/>
          </a:xfrm>
        </p:spPr>
        <p:txBody>
          <a:bodyPr/>
          <a:lstStyle/>
          <a:p>
            <a:r>
              <a:rPr lang="en-US" dirty="0"/>
              <a:t>The Handle</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547473"/>
            <a:ext cx="9144000" cy="1066890"/>
          </a:xfrm>
        </p:spPr>
        <p:txBody>
          <a:bodyPr/>
          <a:lstStyle/>
          <a:p>
            <a:r>
              <a:rPr lang="en-US" dirty="0"/>
              <a:t>Electric Toothbrush Handle</a:t>
            </a:r>
          </a:p>
        </p:txBody>
      </p:sp>
    </p:spTree>
    <p:extLst>
      <p:ext uri="{BB962C8B-B14F-4D97-AF65-F5344CB8AC3E}">
        <p14:creationId xmlns:p14="http://schemas.microsoft.com/office/powerpoint/2010/main" val="324322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Selecting the Project File</a:t>
            </a:r>
          </a:p>
        </p:txBody>
      </p:sp>
      <p:pic>
        <p:nvPicPr>
          <p:cNvPr id="4" name="Picture 3" descr="A screenshot of a computer&#10;&#10;Description automatically generated">
            <a:extLst>
              <a:ext uri="{FF2B5EF4-FFF2-40B4-BE49-F238E27FC236}">
                <a16:creationId xmlns:a16="http://schemas.microsoft.com/office/drawing/2014/main" id="{54796B40-2DC1-A94D-7ECE-3450BA636A5F}"/>
              </a:ext>
            </a:extLst>
          </p:cNvPr>
          <p:cNvPicPr>
            <a:picLocks noChangeAspect="1"/>
          </p:cNvPicPr>
          <p:nvPr/>
        </p:nvPicPr>
        <p:blipFill>
          <a:blip r:embed="rId2"/>
          <a:stretch>
            <a:fillRect/>
          </a:stretch>
        </p:blipFill>
        <p:spPr>
          <a:xfrm>
            <a:off x="2472503" y="2292028"/>
            <a:ext cx="6096000" cy="3552825"/>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315175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Basic 3-D Shape of the Toothbrush Handle </a:t>
            </a:r>
          </a:p>
        </p:txBody>
      </p:sp>
      <p:pic>
        <p:nvPicPr>
          <p:cNvPr id="6" name="Picture 5" descr="A white pencil with a pointy top&#10;&#10;Description automatically generated">
            <a:extLst>
              <a:ext uri="{FF2B5EF4-FFF2-40B4-BE49-F238E27FC236}">
                <a16:creationId xmlns:a16="http://schemas.microsoft.com/office/drawing/2014/main" id="{998EA47D-730A-9D93-942C-07711DA5D749}"/>
              </a:ext>
            </a:extLst>
          </p:cNvPr>
          <p:cNvPicPr>
            <a:picLocks noChangeAspect="1"/>
          </p:cNvPicPr>
          <p:nvPr/>
        </p:nvPicPr>
        <p:blipFill>
          <a:blip r:embed="rId2"/>
          <a:stretch>
            <a:fillRect/>
          </a:stretch>
        </p:blipFill>
        <p:spPr>
          <a:xfrm>
            <a:off x="2589734" y="2504309"/>
            <a:ext cx="6096000" cy="3000375"/>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290958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Detailed 3-D Design of the Toothbrush Handle</a:t>
            </a:r>
          </a:p>
        </p:txBody>
      </p:sp>
      <p:pic>
        <p:nvPicPr>
          <p:cNvPr id="4" name="Picture 3" descr="A screenshot of a computer&#10;&#10;Description automatically generated">
            <a:extLst>
              <a:ext uri="{FF2B5EF4-FFF2-40B4-BE49-F238E27FC236}">
                <a16:creationId xmlns:a16="http://schemas.microsoft.com/office/drawing/2014/main" id="{E2D84713-7A52-0E46-7BD9-5CD451E7EE14}"/>
              </a:ext>
            </a:extLst>
          </p:cNvPr>
          <p:cNvPicPr>
            <a:picLocks noChangeAspect="1"/>
          </p:cNvPicPr>
          <p:nvPr/>
        </p:nvPicPr>
        <p:blipFill>
          <a:blip r:embed="rId2"/>
          <a:stretch>
            <a:fillRect/>
          </a:stretch>
        </p:blipFill>
        <p:spPr>
          <a:xfrm>
            <a:off x="3764539" y="2134733"/>
            <a:ext cx="3852962" cy="413385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22730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Name on the 3-D Part</a:t>
            </a:r>
          </a:p>
        </p:txBody>
      </p:sp>
      <p:pic>
        <p:nvPicPr>
          <p:cNvPr id="4" name="Picture 3" descr="A white rectangular object with a logo&#10;&#10;Description automatically generated">
            <a:extLst>
              <a:ext uri="{FF2B5EF4-FFF2-40B4-BE49-F238E27FC236}">
                <a16:creationId xmlns:a16="http://schemas.microsoft.com/office/drawing/2014/main" id="{7F732A96-7DC3-0EB1-DEB7-74A16BFD0929}"/>
              </a:ext>
            </a:extLst>
          </p:cNvPr>
          <p:cNvPicPr>
            <a:picLocks noChangeAspect="1"/>
          </p:cNvPicPr>
          <p:nvPr/>
        </p:nvPicPr>
        <p:blipFill>
          <a:blip r:embed="rId2"/>
          <a:stretch>
            <a:fillRect/>
          </a:stretch>
        </p:blipFill>
        <p:spPr>
          <a:xfrm>
            <a:off x="5565065" y="1510145"/>
            <a:ext cx="2990850"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408146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2614390"/>
            <a:ext cx="9144000" cy="717366"/>
          </a:xfrm>
        </p:spPr>
        <p:txBody>
          <a:bodyPr/>
          <a:lstStyle/>
          <a:p>
            <a:r>
              <a:rPr lang="en-US" dirty="0"/>
              <a:t>The Head: Part 1 of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619916" y="3526159"/>
            <a:ext cx="9144000" cy="1066890"/>
          </a:xfrm>
        </p:spPr>
        <p:txBody>
          <a:bodyPr/>
          <a:lstStyle/>
          <a:p>
            <a:r>
              <a:rPr lang="en-US" dirty="0"/>
              <a:t>Electric Toothbrush Head- Part 1</a:t>
            </a:r>
          </a:p>
        </p:txBody>
      </p:sp>
    </p:spTree>
    <p:extLst>
      <p:ext uri="{BB962C8B-B14F-4D97-AF65-F5344CB8AC3E}">
        <p14:creationId xmlns:p14="http://schemas.microsoft.com/office/powerpoint/2010/main" val="316485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Selecting the Project File</a:t>
            </a:r>
          </a:p>
        </p:txBody>
      </p:sp>
      <p:pic>
        <p:nvPicPr>
          <p:cNvPr id="6" name="Picture 5" descr="A screenshot of a computer&#10;&#10;Description automatically generated">
            <a:extLst>
              <a:ext uri="{FF2B5EF4-FFF2-40B4-BE49-F238E27FC236}">
                <a16:creationId xmlns:a16="http://schemas.microsoft.com/office/drawing/2014/main" id="{265AD809-1AA2-746F-3D92-550E53145472}"/>
              </a:ext>
            </a:extLst>
          </p:cNvPr>
          <p:cNvPicPr>
            <a:picLocks noChangeAspect="1"/>
          </p:cNvPicPr>
          <p:nvPr/>
        </p:nvPicPr>
        <p:blipFill>
          <a:blip r:embed="rId2"/>
          <a:stretch>
            <a:fillRect/>
          </a:stretch>
        </p:blipFill>
        <p:spPr>
          <a:xfrm>
            <a:off x="2898797" y="2242838"/>
            <a:ext cx="6096000" cy="3352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97952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normAutofit/>
          </a:bodyPr>
          <a:lstStyle/>
          <a:p>
            <a:r>
              <a:rPr lang="en-US" sz="3600" dirty="0"/>
              <a:t>Basic 3-D Shape of the Ridged Toothbrush Head  </a:t>
            </a:r>
          </a:p>
        </p:txBody>
      </p:sp>
      <p:pic>
        <p:nvPicPr>
          <p:cNvPr id="4" name="Picture 3" descr="A white cylindrical object with blue writing&#10;&#10;Description automatically generated">
            <a:extLst>
              <a:ext uri="{FF2B5EF4-FFF2-40B4-BE49-F238E27FC236}">
                <a16:creationId xmlns:a16="http://schemas.microsoft.com/office/drawing/2014/main" id="{F01B56C8-6822-D0B0-B881-E3892AC48645}"/>
              </a:ext>
            </a:extLst>
          </p:cNvPr>
          <p:cNvPicPr>
            <a:picLocks noChangeAspect="1"/>
          </p:cNvPicPr>
          <p:nvPr/>
        </p:nvPicPr>
        <p:blipFill>
          <a:blip r:embed="rId2"/>
          <a:stretch>
            <a:fillRect/>
          </a:stretch>
        </p:blipFill>
        <p:spPr>
          <a:xfrm>
            <a:off x="3158903" y="2253029"/>
            <a:ext cx="1819275" cy="4114800"/>
          </a:xfrm>
          <a:prstGeom prst="rect">
            <a:avLst/>
          </a:prstGeom>
          <a:ln w="28575">
            <a:solidFill>
              <a:schemeClr val="bg2">
                <a:lumMod val="25000"/>
              </a:schemeClr>
            </a:solidFill>
          </a:ln>
          <a:effectLst>
            <a:outerShdw blurRad="50800" dist="38100" dir="2700000">
              <a:srgbClr val="000000">
                <a:alpha val="40000"/>
              </a:srgbClr>
            </a:outerShdw>
          </a:effectLst>
        </p:spPr>
      </p:pic>
      <p:pic>
        <p:nvPicPr>
          <p:cNvPr id="5" name="Picture 4" descr="A white rocket with a pointy tip&#10;&#10;Description automatically generated">
            <a:extLst>
              <a:ext uri="{FF2B5EF4-FFF2-40B4-BE49-F238E27FC236}">
                <a16:creationId xmlns:a16="http://schemas.microsoft.com/office/drawing/2014/main" id="{AC841241-284C-28AA-B3D4-5B39AD2FD6F9}"/>
              </a:ext>
            </a:extLst>
          </p:cNvPr>
          <p:cNvPicPr>
            <a:picLocks noChangeAspect="1"/>
          </p:cNvPicPr>
          <p:nvPr/>
        </p:nvPicPr>
        <p:blipFill>
          <a:blip r:embed="rId3"/>
          <a:stretch>
            <a:fillRect/>
          </a:stretch>
        </p:blipFill>
        <p:spPr>
          <a:xfrm>
            <a:off x="6211232" y="2252030"/>
            <a:ext cx="2895600"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2339886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a:xfrm>
            <a:off x="1286744" y="758762"/>
            <a:ext cx="9618512" cy="663789"/>
          </a:xfrm>
        </p:spPr>
        <p:txBody>
          <a:bodyPr>
            <a:normAutofit/>
          </a:bodyPr>
          <a:lstStyle/>
          <a:p>
            <a:r>
              <a:rPr lang="en-US" dirty="0"/>
              <a:t>Detailed 3-D Design of the Ridged Toothbrush Head</a:t>
            </a:r>
          </a:p>
        </p:txBody>
      </p:sp>
      <p:pic>
        <p:nvPicPr>
          <p:cNvPr id="6" name="Picture 5" descr="A white pillar with a blue background&#10;&#10;Description automatically generated">
            <a:extLst>
              <a:ext uri="{FF2B5EF4-FFF2-40B4-BE49-F238E27FC236}">
                <a16:creationId xmlns:a16="http://schemas.microsoft.com/office/drawing/2014/main" id="{04F2FDD4-28B3-EF7A-2171-4544AFCD33F1}"/>
              </a:ext>
            </a:extLst>
          </p:cNvPr>
          <p:cNvPicPr>
            <a:picLocks noChangeAspect="1"/>
          </p:cNvPicPr>
          <p:nvPr/>
        </p:nvPicPr>
        <p:blipFill>
          <a:blip r:embed="rId2"/>
          <a:stretch>
            <a:fillRect/>
          </a:stretch>
        </p:blipFill>
        <p:spPr>
          <a:xfrm>
            <a:off x="1890679" y="1922651"/>
            <a:ext cx="1457325" cy="4114800"/>
          </a:xfrm>
          <a:prstGeom prst="rect">
            <a:avLst/>
          </a:prstGeom>
          <a:ln w="28575">
            <a:solidFill>
              <a:schemeClr val="bg2">
                <a:lumMod val="25000"/>
              </a:schemeClr>
            </a:solidFill>
          </a:ln>
          <a:effectLst>
            <a:outerShdw blurRad="50800" dist="38100" dir="2700000">
              <a:srgbClr val="000000">
                <a:alpha val="40000"/>
              </a:srgbClr>
            </a:outerShdw>
          </a:effectLst>
        </p:spPr>
      </p:pic>
      <p:pic>
        <p:nvPicPr>
          <p:cNvPr id="7" name="Picture 6" descr="A white pillar with a blue background&#10;&#10;Description automatically generated">
            <a:extLst>
              <a:ext uri="{FF2B5EF4-FFF2-40B4-BE49-F238E27FC236}">
                <a16:creationId xmlns:a16="http://schemas.microsoft.com/office/drawing/2014/main" id="{B94B79E8-2A46-565A-CFD0-E87783AF96D8}"/>
              </a:ext>
            </a:extLst>
          </p:cNvPr>
          <p:cNvPicPr>
            <a:picLocks noChangeAspect="1"/>
          </p:cNvPicPr>
          <p:nvPr/>
        </p:nvPicPr>
        <p:blipFill>
          <a:blip r:embed="rId3"/>
          <a:stretch>
            <a:fillRect/>
          </a:stretch>
        </p:blipFill>
        <p:spPr>
          <a:xfrm>
            <a:off x="3589526" y="1921652"/>
            <a:ext cx="1247775" cy="4114800"/>
          </a:xfrm>
          <a:prstGeom prst="rect">
            <a:avLst/>
          </a:prstGeom>
          <a:ln w="28575">
            <a:solidFill>
              <a:schemeClr val="bg2">
                <a:lumMod val="25000"/>
              </a:schemeClr>
            </a:solidFill>
          </a:ln>
          <a:effectLst>
            <a:outerShdw blurRad="50800" dist="38100" dir="2700000">
              <a:srgbClr val="000000">
                <a:alpha val="40000"/>
              </a:srgbClr>
            </a:outerShdw>
          </a:effectLst>
        </p:spPr>
      </p:pic>
      <p:pic>
        <p:nvPicPr>
          <p:cNvPr id="8" name="Picture 7" descr="A white cylindrical object with a black text&#10;&#10;Description automatically generated">
            <a:extLst>
              <a:ext uri="{FF2B5EF4-FFF2-40B4-BE49-F238E27FC236}">
                <a16:creationId xmlns:a16="http://schemas.microsoft.com/office/drawing/2014/main" id="{83332185-0267-6577-73B4-50DFDFA711B0}"/>
              </a:ext>
            </a:extLst>
          </p:cNvPr>
          <p:cNvPicPr>
            <a:picLocks noChangeAspect="1"/>
          </p:cNvPicPr>
          <p:nvPr/>
        </p:nvPicPr>
        <p:blipFill>
          <a:blip r:embed="rId4"/>
          <a:stretch>
            <a:fillRect/>
          </a:stretch>
        </p:blipFill>
        <p:spPr>
          <a:xfrm>
            <a:off x="5064569" y="1920653"/>
            <a:ext cx="2257425" cy="4114800"/>
          </a:xfrm>
          <a:prstGeom prst="rect">
            <a:avLst/>
          </a:prstGeom>
          <a:ln w="28575">
            <a:solidFill>
              <a:schemeClr val="bg2">
                <a:lumMod val="25000"/>
              </a:schemeClr>
            </a:solidFill>
          </a:ln>
          <a:effectLst>
            <a:outerShdw blurRad="50800" dist="38100" dir="2700000">
              <a:srgbClr val="000000">
                <a:alpha val="40000"/>
              </a:srgbClr>
            </a:outerShdw>
          </a:effectLst>
        </p:spPr>
      </p:pic>
      <p:pic>
        <p:nvPicPr>
          <p:cNvPr id="9" name="Picture 8" descr="A long cylindrical object with a measuring tape&#10;&#10;Description automatically generated">
            <a:extLst>
              <a:ext uri="{FF2B5EF4-FFF2-40B4-BE49-F238E27FC236}">
                <a16:creationId xmlns:a16="http://schemas.microsoft.com/office/drawing/2014/main" id="{F6413640-3190-D6FA-1759-35DFAC4EFFB8}"/>
              </a:ext>
            </a:extLst>
          </p:cNvPr>
          <p:cNvPicPr>
            <a:picLocks noChangeAspect="1"/>
          </p:cNvPicPr>
          <p:nvPr/>
        </p:nvPicPr>
        <p:blipFill>
          <a:blip r:embed="rId5"/>
          <a:stretch>
            <a:fillRect/>
          </a:stretch>
        </p:blipFill>
        <p:spPr>
          <a:xfrm>
            <a:off x="7552059" y="1924982"/>
            <a:ext cx="2276475"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26162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vert="horz" lIns="91440" tIns="45720" rIns="91440" bIns="45720" rtlCol="0" anchor="t">
            <a:normAutofit fontScale="85000" lnSpcReduction="10000"/>
          </a:bodyPr>
          <a:lstStyle/>
          <a:p>
            <a:r>
              <a:rPr lang="en-US" dirty="0">
                <a:ea typeface="+mn-lt"/>
                <a:cs typeface="+mn-lt"/>
              </a:rPr>
              <a:t>This project will challenge you to apply the fundamental skills of computer-assisted design (CAD) to create a 3D model of an electric toothbrush using Autodesk Inventor. Throughout the course, you will progress through the key modules, starting with the creation of 2D drawings, moving into 3D modeling and editing, and culminating in the design of a fully functional electric toothbrush assembly.</a:t>
            </a:r>
            <a:endParaRPr lang="en-US" dirty="0"/>
          </a:p>
          <a:p>
            <a:r>
              <a:rPr lang="en-US" dirty="0">
                <a:ea typeface="+mn-lt"/>
                <a:cs typeface="+mn-lt"/>
              </a:rPr>
              <a:t>By the end of this project, you will demonstrate your ability to:</a:t>
            </a:r>
            <a:endParaRPr lang="en-US" dirty="0"/>
          </a:p>
          <a:p>
            <a:pPr lvl="1">
              <a:buFont typeface="Courier New" panose="020B0604020202020204" pitchFamily="34" charset="0"/>
              <a:buChar char="o"/>
            </a:pPr>
            <a:r>
              <a:rPr lang="en-US" i="1" dirty="0">
                <a:ea typeface="+mn-lt"/>
                <a:cs typeface="+mn-lt"/>
              </a:rPr>
              <a:t>Create basic 2D CAD drawings utilizing fundamental design principles.</a:t>
            </a:r>
          </a:p>
          <a:p>
            <a:pPr lvl="1">
              <a:buFont typeface="Courier New" panose="020B0604020202020204" pitchFamily="34" charset="0"/>
              <a:buChar char="o"/>
            </a:pPr>
            <a:r>
              <a:rPr lang="en-US" i="1" dirty="0">
                <a:ea typeface="+mn-lt"/>
                <a:cs typeface="+mn-lt"/>
              </a:rPr>
              <a:t>Apply advanced 3D modeling techniques to construct the key components of the toothbrush, such as the handle, brush head, and internal mechanisms.</a:t>
            </a:r>
          </a:p>
          <a:p>
            <a:pPr lvl="1">
              <a:buFont typeface="Courier New" panose="020B0604020202020204" pitchFamily="34" charset="0"/>
              <a:buChar char="o"/>
            </a:pPr>
            <a:r>
              <a:rPr lang="en-US" i="1" dirty="0">
                <a:ea typeface="+mn-lt"/>
                <a:cs typeface="+mn-lt"/>
              </a:rPr>
              <a:t>Leverage pattern tools and assembly features to efficiently build a complete 3D model of the electric toothbrush.</a:t>
            </a:r>
          </a:p>
          <a:p>
            <a:pPr lvl="1">
              <a:buFont typeface="Courier New" panose="020B0604020202020204" pitchFamily="34" charset="0"/>
              <a:buChar char="o"/>
            </a:pPr>
            <a:r>
              <a:rPr lang="en-US" i="1" dirty="0">
                <a:ea typeface="+mn-lt"/>
                <a:cs typeface="+mn-lt"/>
              </a:rPr>
              <a:t>Integrate advanced assembly constraints to ensure the proper functionality and movement of the toothbrush's components.</a:t>
            </a:r>
          </a:p>
          <a:p>
            <a:pPr lvl="1">
              <a:buFont typeface="Courier New" panose="020B0604020202020204" pitchFamily="34" charset="0"/>
              <a:buChar char="o"/>
            </a:pPr>
            <a:r>
              <a:rPr lang="en-US" i="1" dirty="0">
                <a:ea typeface="+mn-lt"/>
                <a:cs typeface="+mn-lt"/>
              </a:rPr>
              <a:t>Apply 3D printing design rules to optimize the model for potential fabrication.</a:t>
            </a:r>
          </a:p>
          <a:p>
            <a:pPr lvl="1">
              <a:buFont typeface="Courier New" panose="020B0604020202020204" pitchFamily="34" charset="0"/>
              <a:buChar char="o"/>
            </a:pPr>
            <a:r>
              <a:rPr lang="en-US" i="1" dirty="0">
                <a:ea typeface="+mn-lt"/>
                <a:cs typeface="+mn-lt"/>
              </a:rPr>
              <a:t>Showcase your mastery of Inventor by designing a visually appealing and ergonomic electric toothbrush that meets all necessary requirements.</a:t>
            </a:r>
            <a:endParaRPr lang="en-US" i="1" dirty="0"/>
          </a:p>
          <a:p>
            <a:r>
              <a:rPr lang="en-US" dirty="0">
                <a:ea typeface="+mn-lt"/>
                <a:cs typeface="+mn-lt"/>
              </a:rPr>
              <a:t>This project will not only help you develop strong CAD skills but will also challenge you to think critically about product design, user experience, and manufacturing considerations.</a:t>
            </a:r>
            <a:endParaRPr lang="en-US" dirty="0"/>
          </a:p>
        </p:txBody>
      </p:sp>
    </p:spTree>
    <p:extLst>
      <p:ext uri="{BB962C8B-B14F-4D97-AF65-F5344CB8AC3E}">
        <p14:creationId xmlns:p14="http://schemas.microsoft.com/office/powerpoint/2010/main" val="355315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Adding Name to the 3-D Part</a:t>
            </a:r>
          </a:p>
        </p:txBody>
      </p:sp>
      <p:pic>
        <p:nvPicPr>
          <p:cNvPr id="4" name="Picture 3" descr="A white cylinder with black text&#10;&#10;Description automatically generated">
            <a:extLst>
              <a:ext uri="{FF2B5EF4-FFF2-40B4-BE49-F238E27FC236}">
                <a16:creationId xmlns:a16="http://schemas.microsoft.com/office/drawing/2014/main" id="{14CFA7AC-8CAA-34E6-0407-5A0D86607E11}"/>
              </a:ext>
            </a:extLst>
          </p:cNvPr>
          <p:cNvPicPr>
            <a:picLocks noChangeAspect="1"/>
          </p:cNvPicPr>
          <p:nvPr/>
        </p:nvPicPr>
        <p:blipFill>
          <a:blip r:embed="rId2"/>
          <a:stretch>
            <a:fillRect/>
          </a:stretch>
        </p:blipFill>
        <p:spPr>
          <a:xfrm>
            <a:off x="4576596" y="2022264"/>
            <a:ext cx="2228850" cy="4124325"/>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260486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2550446"/>
            <a:ext cx="9144000" cy="781310"/>
          </a:xfrm>
        </p:spPr>
        <p:txBody>
          <a:bodyPr/>
          <a:lstStyle/>
          <a:p>
            <a:r>
              <a:rPr lang="en-US" dirty="0"/>
              <a:t>The Head: Part 2</a:t>
            </a:r>
            <a:endParaRPr lang="en-US" sz="3200" dirty="0">
              <a:solidFill>
                <a:srgbClr val="FF0000"/>
              </a:solidFill>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609259" y="3504844"/>
            <a:ext cx="9144000" cy="1066890"/>
          </a:xfrm>
        </p:spPr>
        <p:txBody>
          <a:bodyPr/>
          <a:lstStyle/>
          <a:p>
            <a:r>
              <a:rPr lang="en-US" dirty="0"/>
              <a:t>Electric Toothbrush Head- Part 2</a:t>
            </a:r>
          </a:p>
        </p:txBody>
      </p:sp>
    </p:spTree>
    <p:extLst>
      <p:ext uri="{BB962C8B-B14F-4D97-AF65-F5344CB8AC3E}">
        <p14:creationId xmlns:p14="http://schemas.microsoft.com/office/powerpoint/2010/main" val="305311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Selecting the Project File</a:t>
            </a:r>
          </a:p>
        </p:txBody>
      </p:sp>
      <p:pic>
        <p:nvPicPr>
          <p:cNvPr id="4" name="Picture 3" descr="A screenshot of a computer&#10;&#10;Description automatically generated">
            <a:extLst>
              <a:ext uri="{FF2B5EF4-FFF2-40B4-BE49-F238E27FC236}">
                <a16:creationId xmlns:a16="http://schemas.microsoft.com/office/drawing/2014/main" id="{0E2E5097-1C5F-0857-6725-EEBA21AE4455}"/>
              </a:ext>
            </a:extLst>
          </p:cNvPr>
          <p:cNvPicPr>
            <a:picLocks noChangeAspect="1"/>
          </p:cNvPicPr>
          <p:nvPr/>
        </p:nvPicPr>
        <p:blipFill>
          <a:blip r:embed="rId2"/>
          <a:stretch>
            <a:fillRect/>
          </a:stretch>
        </p:blipFill>
        <p:spPr>
          <a:xfrm>
            <a:off x="3394598" y="2112851"/>
            <a:ext cx="4486275" cy="4124325"/>
          </a:xfrm>
          <a:prstGeom prst="rect">
            <a:avLst/>
          </a:prstGeom>
          <a:ln w="28575">
            <a:solidFill>
              <a:schemeClr val="tx1"/>
            </a:solidFill>
          </a:ln>
          <a:effectLst>
            <a:outerShdw blurRad="50800" dist="38100" dir="2700000">
              <a:srgbClr val="000000">
                <a:alpha val="40000"/>
              </a:srgbClr>
            </a:outerShdw>
          </a:effectLst>
        </p:spPr>
      </p:pic>
    </p:spTree>
    <p:extLst>
      <p:ext uri="{BB962C8B-B14F-4D97-AF65-F5344CB8AC3E}">
        <p14:creationId xmlns:p14="http://schemas.microsoft.com/office/powerpoint/2010/main" val="736319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pPr algn="ctr"/>
            <a:r>
              <a:rPr lang="en-US" dirty="0"/>
              <a:t>Basic 3-D Shape of the Toothbrush Head without Bristles</a:t>
            </a:r>
          </a:p>
        </p:txBody>
      </p:sp>
      <p:pic>
        <p:nvPicPr>
          <p:cNvPr id="6" name="Picture 5" descr="A white object with a round center&#10;&#10;Description automatically generated">
            <a:extLst>
              <a:ext uri="{FF2B5EF4-FFF2-40B4-BE49-F238E27FC236}">
                <a16:creationId xmlns:a16="http://schemas.microsoft.com/office/drawing/2014/main" id="{E78DCE2F-7892-A0D9-064F-ACD8E35E2298}"/>
              </a:ext>
            </a:extLst>
          </p:cNvPr>
          <p:cNvPicPr>
            <a:picLocks noChangeAspect="1"/>
          </p:cNvPicPr>
          <p:nvPr/>
        </p:nvPicPr>
        <p:blipFill>
          <a:blip r:embed="rId2"/>
          <a:stretch>
            <a:fillRect/>
          </a:stretch>
        </p:blipFill>
        <p:spPr>
          <a:xfrm>
            <a:off x="3046668" y="2117614"/>
            <a:ext cx="5715000"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49818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a:xfrm>
            <a:off x="871108" y="865335"/>
            <a:ext cx="10449784" cy="679775"/>
          </a:xfrm>
        </p:spPr>
        <p:txBody>
          <a:bodyPr/>
          <a:lstStyle/>
          <a:p>
            <a:pPr algn="ctr"/>
            <a:r>
              <a:rPr lang="en-US" dirty="0"/>
              <a:t>Detailed 3-D Design of the Toothbrush Head with Bristles</a:t>
            </a:r>
          </a:p>
        </p:txBody>
      </p:sp>
      <p:pic>
        <p:nvPicPr>
          <p:cNvPr id="6" name="Picture 5" descr="A circular object with dots&#10;&#10;Description automatically generated">
            <a:extLst>
              <a:ext uri="{FF2B5EF4-FFF2-40B4-BE49-F238E27FC236}">
                <a16:creationId xmlns:a16="http://schemas.microsoft.com/office/drawing/2014/main" id="{23DF031B-FB85-93B1-069F-9BE7A132CAEF}"/>
              </a:ext>
            </a:extLst>
          </p:cNvPr>
          <p:cNvPicPr>
            <a:picLocks noChangeAspect="1"/>
          </p:cNvPicPr>
          <p:nvPr/>
        </p:nvPicPr>
        <p:blipFill>
          <a:blip r:embed="rId2"/>
          <a:stretch>
            <a:fillRect/>
          </a:stretch>
        </p:blipFill>
        <p:spPr>
          <a:xfrm>
            <a:off x="1059407" y="1917323"/>
            <a:ext cx="4657725" cy="4114800"/>
          </a:xfrm>
          <a:prstGeom prst="rect">
            <a:avLst/>
          </a:prstGeom>
          <a:ln w="28575">
            <a:solidFill>
              <a:schemeClr val="bg2">
                <a:lumMod val="25000"/>
              </a:schemeClr>
            </a:solidFill>
          </a:ln>
          <a:effectLst>
            <a:outerShdw blurRad="50800" dist="38100" dir="2700000">
              <a:srgbClr val="000000">
                <a:alpha val="40000"/>
              </a:srgbClr>
            </a:outerShdw>
          </a:effectLst>
        </p:spPr>
      </p:pic>
      <p:pic>
        <p:nvPicPr>
          <p:cNvPr id="7" name="Picture 6" descr="A circular object with many wires&#10;&#10;Description automatically generated">
            <a:extLst>
              <a:ext uri="{FF2B5EF4-FFF2-40B4-BE49-F238E27FC236}">
                <a16:creationId xmlns:a16="http://schemas.microsoft.com/office/drawing/2014/main" id="{CF94A51D-CE93-DB6C-4079-69FAF4BEFA60}"/>
              </a:ext>
            </a:extLst>
          </p:cNvPr>
          <p:cNvPicPr>
            <a:picLocks noChangeAspect="1"/>
          </p:cNvPicPr>
          <p:nvPr/>
        </p:nvPicPr>
        <p:blipFill>
          <a:blip r:embed="rId3"/>
          <a:stretch>
            <a:fillRect/>
          </a:stretch>
        </p:blipFill>
        <p:spPr>
          <a:xfrm>
            <a:off x="6285834" y="1916324"/>
            <a:ext cx="4781550" cy="4124325"/>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318813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Adding My Name to the 3-D Part</a:t>
            </a:r>
          </a:p>
        </p:txBody>
      </p:sp>
      <p:pic>
        <p:nvPicPr>
          <p:cNvPr id="6" name="Picture 5" descr="A grey circle with black text&#10;&#10;Description automatically generated">
            <a:extLst>
              <a:ext uri="{FF2B5EF4-FFF2-40B4-BE49-F238E27FC236}">
                <a16:creationId xmlns:a16="http://schemas.microsoft.com/office/drawing/2014/main" id="{6225E78C-913B-C25E-AF27-7CF2A8BC88FE}"/>
              </a:ext>
            </a:extLst>
          </p:cNvPr>
          <p:cNvPicPr>
            <a:picLocks noChangeAspect="1"/>
          </p:cNvPicPr>
          <p:nvPr/>
        </p:nvPicPr>
        <p:blipFill>
          <a:blip r:embed="rId2"/>
          <a:stretch>
            <a:fillRect/>
          </a:stretch>
        </p:blipFill>
        <p:spPr>
          <a:xfrm>
            <a:off x="872903" y="2039882"/>
            <a:ext cx="4914900" cy="4124325"/>
          </a:xfrm>
          <a:prstGeom prst="rect">
            <a:avLst/>
          </a:prstGeom>
          <a:ln w="28575">
            <a:solidFill>
              <a:schemeClr val="bg2">
                <a:lumMod val="25000"/>
              </a:schemeClr>
            </a:solidFill>
          </a:ln>
          <a:effectLst>
            <a:outerShdw blurRad="50800" dist="38100" dir="2700000">
              <a:srgbClr val="000000">
                <a:alpha val="40000"/>
              </a:srgbClr>
            </a:outerShdw>
          </a:effectLst>
        </p:spPr>
      </p:pic>
      <p:pic>
        <p:nvPicPr>
          <p:cNvPr id="7" name="Picture 6" descr="A circular object with a knob&#10;&#10;Description automatically generated">
            <a:extLst>
              <a:ext uri="{FF2B5EF4-FFF2-40B4-BE49-F238E27FC236}">
                <a16:creationId xmlns:a16="http://schemas.microsoft.com/office/drawing/2014/main" id="{631E4F95-384B-6106-21F1-CF31FF9378A8}"/>
              </a:ext>
            </a:extLst>
          </p:cNvPr>
          <p:cNvPicPr>
            <a:picLocks noChangeAspect="1"/>
          </p:cNvPicPr>
          <p:nvPr/>
        </p:nvPicPr>
        <p:blipFill>
          <a:blip r:embed="rId3"/>
          <a:stretch>
            <a:fillRect/>
          </a:stretch>
        </p:blipFill>
        <p:spPr>
          <a:xfrm>
            <a:off x="6360435" y="2038883"/>
            <a:ext cx="4772025"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76321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2539789"/>
            <a:ext cx="9144000" cy="791967"/>
          </a:xfrm>
        </p:spPr>
        <p:txBody>
          <a:bodyPr/>
          <a:lstStyle/>
          <a:p>
            <a:r>
              <a:rPr lang="en-US" dirty="0"/>
              <a:t>All</a:t>
            </a:r>
            <a:r>
              <a:rPr lang="en-US" dirty="0">
                <a:solidFill>
                  <a:srgbClr val="35403A"/>
                </a:solidFill>
              </a:rPr>
              <a:t> Together Now...</a:t>
            </a:r>
            <a:endParaRPr lang="en-US" sz="3200" dirty="0">
              <a:solidFill>
                <a:srgbClr val="FF0000"/>
              </a:solidFill>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430243"/>
            <a:ext cx="9144000" cy="1066890"/>
          </a:xfrm>
        </p:spPr>
        <p:txBody>
          <a:bodyPr/>
          <a:lstStyle/>
          <a:p>
            <a:r>
              <a:rPr lang="en-US" dirty="0"/>
              <a:t>Electric Toothbrush Assembly</a:t>
            </a:r>
          </a:p>
        </p:txBody>
      </p:sp>
    </p:spTree>
    <p:extLst>
      <p:ext uri="{BB962C8B-B14F-4D97-AF65-F5344CB8AC3E}">
        <p14:creationId xmlns:p14="http://schemas.microsoft.com/office/powerpoint/2010/main" val="1899260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Place Component Window</a:t>
            </a:r>
          </a:p>
        </p:txBody>
      </p:sp>
      <p:pic>
        <p:nvPicPr>
          <p:cNvPr id="3" name="Picture 2" descr="A screenshot of a computer&#10;&#10;Description automatically generated">
            <a:extLst>
              <a:ext uri="{FF2B5EF4-FFF2-40B4-BE49-F238E27FC236}">
                <a16:creationId xmlns:a16="http://schemas.microsoft.com/office/drawing/2014/main" id="{D03489EE-18B8-3C97-567E-EDAF23265432}"/>
              </a:ext>
            </a:extLst>
          </p:cNvPr>
          <p:cNvPicPr>
            <a:picLocks noChangeAspect="1"/>
          </p:cNvPicPr>
          <p:nvPr/>
        </p:nvPicPr>
        <p:blipFill>
          <a:blip r:embed="rId2"/>
          <a:stretch>
            <a:fillRect/>
          </a:stretch>
        </p:blipFill>
        <p:spPr>
          <a:xfrm>
            <a:off x="2744399" y="2149586"/>
            <a:ext cx="5829300"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424359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Charging Base and the Toothbrush Handle </a:t>
            </a:r>
          </a:p>
        </p:txBody>
      </p:sp>
      <p:pic>
        <p:nvPicPr>
          <p:cNvPr id="4" name="Picture 3" descr="A computer screen shot of a white cylinder&#10;&#10;Description automatically generated">
            <a:extLst>
              <a:ext uri="{FF2B5EF4-FFF2-40B4-BE49-F238E27FC236}">
                <a16:creationId xmlns:a16="http://schemas.microsoft.com/office/drawing/2014/main" id="{26B27755-AD2D-6A45-E64B-BC4488EB6B9B}"/>
              </a:ext>
            </a:extLst>
          </p:cNvPr>
          <p:cNvPicPr>
            <a:picLocks noChangeAspect="1"/>
          </p:cNvPicPr>
          <p:nvPr/>
        </p:nvPicPr>
        <p:blipFill>
          <a:blip r:embed="rId2"/>
          <a:stretch>
            <a:fillRect/>
          </a:stretch>
        </p:blipFill>
        <p:spPr>
          <a:xfrm>
            <a:off x="3222447" y="2117614"/>
            <a:ext cx="5086350"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38026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Toothbrush Handle and Ridged head</a:t>
            </a:r>
          </a:p>
        </p:txBody>
      </p:sp>
      <p:pic>
        <p:nvPicPr>
          <p:cNvPr id="6" name="Picture 5" descr="A screenshot of a computer&#10;&#10;Description automatically generated">
            <a:extLst>
              <a:ext uri="{FF2B5EF4-FFF2-40B4-BE49-F238E27FC236}">
                <a16:creationId xmlns:a16="http://schemas.microsoft.com/office/drawing/2014/main" id="{AD98514C-00AD-37EF-2C96-8619A07990F2}"/>
              </a:ext>
            </a:extLst>
          </p:cNvPr>
          <p:cNvPicPr>
            <a:picLocks noChangeAspect="1"/>
          </p:cNvPicPr>
          <p:nvPr/>
        </p:nvPicPr>
        <p:blipFill>
          <a:blip r:embed="rId2"/>
          <a:stretch>
            <a:fillRect/>
          </a:stretch>
        </p:blipFill>
        <p:spPr>
          <a:xfrm>
            <a:off x="3332418" y="2160243"/>
            <a:ext cx="5143500"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36374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Autodesk Inventor</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613812"/>
            <a:ext cx="9144000" cy="1655762"/>
          </a:xfrm>
        </p:spPr>
        <p:txBody>
          <a:bodyPr/>
          <a:lstStyle/>
          <a:p>
            <a:r>
              <a:rPr lang="en-US" dirty="0"/>
              <a:t>Part 1</a:t>
            </a:r>
          </a:p>
          <a:p>
            <a:endParaRPr lang="en-US" dirty="0"/>
          </a:p>
        </p:txBody>
      </p:sp>
    </p:spTree>
    <p:extLst>
      <p:ext uri="{BB962C8B-B14F-4D97-AF65-F5344CB8AC3E}">
        <p14:creationId xmlns:p14="http://schemas.microsoft.com/office/powerpoint/2010/main" val="260601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Complete Assembly </a:t>
            </a:r>
          </a:p>
        </p:txBody>
      </p:sp>
      <p:pic>
        <p:nvPicPr>
          <p:cNvPr id="4" name="Picture 3" descr="A computer screen shot of a toothbrush&#10;&#10;Description automatically generated">
            <a:extLst>
              <a:ext uri="{FF2B5EF4-FFF2-40B4-BE49-F238E27FC236}">
                <a16:creationId xmlns:a16="http://schemas.microsoft.com/office/drawing/2014/main" id="{B786CB96-1A35-AF1C-120A-C055BA8A0DBD}"/>
              </a:ext>
            </a:extLst>
          </p:cNvPr>
          <p:cNvPicPr>
            <a:picLocks noChangeAspect="1"/>
          </p:cNvPicPr>
          <p:nvPr/>
        </p:nvPicPr>
        <p:blipFill>
          <a:blip r:embed="rId2"/>
          <a:stretch>
            <a:fillRect/>
          </a:stretch>
        </p:blipFill>
        <p:spPr>
          <a:xfrm>
            <a:off x="3155306" y="2277474"/>
            <a:ext cx="5391150" cy="411480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40778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Printed Prototype Quote</a:t>
            </a:r>
          </a:p>
        </p:txBody>
      </p:sp>
      <p:pic>
        <p:nvPicPr>
          <p:cNvPr id="3" name="Picture 2" descr="A screenshot of a computer&#10;&#10;Description automatically generated">
            <a:extLst>
              <a:ext uri="{FF2B5EF4-FFF2-40B4-BE49-F238E27FC236}">
                <a16:creationId xmlns:a16="http://schemas.microsoft.com/office/drawing/2014/main" id="{8AFAB92F-5B34-4EDD-F79B-6C7A0509F556}"/>
              </a:ext>
            </a:extLst>
          </p:cNvPr>
          <p:cNvPicPr>
            <a:picLocks noChangeAspect="1"/>
          </p:cNvPicPr>
          <p:nvPr/>
        </p:nvPicPr>
        <p:blipFill>
          <a:blip r:embed="rId2"/>
          <a:stretch>
            <a:fillRect/>
          </a:stretch>
        </p:blipFill>
        <p:spPr>
          <a:xfrm>
            <a:off x="3048000" y="2281153"/>
            <a:ext cx="6096000" cy="2295695"/>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046074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6F40-E9B2-4789-B9D1-4C0EF1628056}"/>
              </a:ext>
            </a:extLst>
          </p:cNvPr>
          <p:cNvSpPr>
            <a:spLocks noGrp="1"/>
          </p:cNvSpPr>
          <p:nvPr>
            <p:ph type="title"/>
          </p:nvPr>
        </p:nvSpPr>
        <p:spPr/>
        <p:txBody>
          <a:bodyPr/>
          <a:lstStyle/>
          <a:p>
            <a:r>
              <a:rPr lang="en-US" dirty="0"/>
              <a:t>Career Skills Obtained </a:t>
            </a:r>
          </a:p>
        </p:txBody>
      </p:sp>
      <p:sp>
        <p:nvSpPr>
          <p:cNvPr id="8" name="TextBox 7">
            <a:extLst>
              <a:ext uri="{FF2B5EF4-FFF2-40B4-BE49-F238E27FC236}">
                <a16:creationId xmlns:a16="http://schemas.microsoft.com/office/drawing/2014/main" id="{BC7FB7AD-0916-4B38-F42D-0158426D7813}"/>
              </a:ext>
            </a:extLst>
          </p:cNvPr>
          <p:cNvSpPr txBox="1"/>
          <p:nvPr/>
        </p:nvSpPr>
        <p:spPr>
          <a:xfrm>
            <a:off x="868573" y="1971607"/>
            <a:ext cx="5929745"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mn-lt"/>
                <a:cs typeface="+mn-lt"/>
              </a:rPr>
              <a:t>1. Computer-Aided Design (CAD) Proficiency:</a:t>
            </a:r>
            <a:endParaRPr lang="en-US" sz="1100" dirty="0"/>
          </a:p>
          <a:p>
            <a:pPr marL="171450" indent="-171450">
              <a:buFont typeface="Arial"/>
              <a:buChar char="•"/>
            </a:pPr>
            <a:r>
              <a:rPr lang="en-US" sz="1100" dirty="0">
                <a:ea typeface="+mn-lt"/>
                <a:cs typeface="+mn-lt"/>
              </a:rPr>
              <a:t>  Mastery of 2D and 3D CAD software, specifically Autodesk Inventor</a:t>
            </a:r>
            <a:endParaRPr lang="en-US" sz="1100" dirty="0"/>
          </a:p>
          <a:p>
            <a:pPr marL="171450" indent="-171450">
              <a:buFont typeface="Arial"/>
              <a:buChar char="•"/>
            </a:pPr>
            <a:r>
              <a:rPr lang="en-US" sz="1100" dirty="0">
                <a:ea typeface="+mn-lt"/>
                <a:cs typeface="+mn-lt"/>
              </a:rPr>
              <a:t>  Ability to create detailed technical drawings and 3D models</a:t>
            </a:r>
            <a:endParaRPr lang="en-US" sz="1100" dirty="0"/>
          </a:p>
          <a:p>
            <a:pPr marL="171450" indent="-171450">
              <a:buFont typeface="Arial"/>
              <a:buChar char="•"/>
            </a:pPr>
            <a:r>
              <a:rPr lang="en-US" sz="1100" dirty="0">
                <a:ea typeface="+mn-lt"/>
                <a:cs typeface="+mn-lt"/>
              </a:rPr>
              <a:t>  Understanding of design principles and best practices in CAD</a:t>
            </a:r>
            <a:endParaRPr lang="en-US" sz="1100" dirty="0"/>
          </a:p>
          <a:p>
            <a:endParaRPr lang="en-US" sz="1100"/>
          </a:p>
          <a:p>
            <a:r>
              <a:rPr lang="en-US" sz="1100" dirty="0">
                <a:ea typeface="+mn-lt"/>
                <a:cs typeface="+mn-lt"/>
              </a:rPr>
              <a:t>2. 3D Modeling and Visualization:</a:t>
            </a:r>
            <a:endParaRPr lang="en-US" sz="1100" dirty="0"/>
          </a:p>
          <a:p>
            <a:pPr marL="171450" indent="-171450">
              <a:buFont typeface="Arial"/>
              <a:buChar char="•"/>
            </a:pPr>
            <a:r>
              <a:rPr lang="en-US" sz="1100" dirty="0">
                <a:ea typeface="+mn-lt"/>
                <a:cs typeface="+mn-lt"/>
              </a:rPr>
              <a:t> Expertise in constructing 3D models using advanced modeling techniques</a:t>
            </a:r>
            <a:endParaRPr lang="en-US" sz="1100" dirty="0"/>
          </a:p>
          <a:p>
            <a:pPr marL="171450" indent="-171450">
              <a:buFont typeface="Arial"/>
              <a:buChar char="•"/>
            </a:pPr>
            <a:r>
              <a:rPr lang="en-US" sz="1100" dirty="0">
                <a:ea typeface="+mn-lt"/>
                <a:cs typeface="+mn-lt"/>
              </a:rPr>
              <a:t> Skill in manipulating and editing 3D shapes and components</a:t>
            </a:r>
            <a:endParaRPr lang="en-US" sz="1100" dirty="0"/>
          </a:p>
          <a:p>
            <a:pPr marL="171450" indent="-171450">
              <a:buFont typeface="Arial"/>
              <a:buChar char="•"/>
            </a:pPr>
            <a:r>
              <a:rPr lang="en-US" sz="1100" dirty="0">
                <a:ea typeface="+mn-lt"/>
                <a:cs typeface="+mn-lt"/>
              </a:rPr>
              <a:t> Competence in visualizing and presenting 3D designs</a:t>
            </a:r>
            <a:endParaRPr lang="en-US" sz="1100" dirty="0"/>
          </a:p>
          <a:p>
            <a:endParaRPr lang="en-US" sz="1100"/>
          </a:p>
          <a:p>
            <a:r>
              <a:rPr lang="en-US" sz="1100" dirty="0">
                <a:ea typeface="+mn-lt"/>
                <a:cs typeface="+mn-lt"/>
              </a:rPr>
              <a:t>3. Assembly and Constraint Modeling:</a:t>
            </a:r>
            <a:endParaRPr lang="en-US" sz="1100" dirty="0"/>
          </a:p>
          <a:p>
            <a:pPr marL="171450" indent="-171450">
              <a:buFont typeface="Arial"/>
              <a:buChar char="•"/>
            </a:pPr>
            <a:r>
              <a:rPr lang="en-US" sz="1100" dirty="0">
                <a:ea typeface="+mn-lt"/>
                <a:cs typeface="+mn-lt"/>
              </a:rPr>
              <a:t>Ability to build complex assemblies by integrating multiple components</a:t>
            </a:r>
            <a:endParaRPr lang="en-US" sz="1100" dirty="0"/>
          </a:p>
          <a:p>
            <a:pPr marL="171450" indent="-171450">
              <a:buFont typeface="Arial"/>
              <a:buChar char="•"/>
            </a:pPr>
            <a:r>
              <a:rPr lang="en-US" sz="1100" dirty="0">
                <a:ea typeface="+mn-lt"/>
                <a:cs typeface="+mn-lt"/>
              </a:rPr>
              <a:t>Understanding of assembly constraints and their application to ensure proper functionality</a:t>
            </a:r>
            <a:endParaRPr lang="en-US" sz="1100"/>
          </a:p>
          <a:p>
            <a:pPr marL="171450" indent="-171450">
              <a:buFont typeface="Arial"/>
              <a:buChar char="•"/>
            </a:pPr>
            <a:r>
              <a:rPr lang="en-US" sz="1100" dirty="0">
                <a:ea typeface="+mn-lt"/>
                <a:cs typeface="+mn-lt"/>
              </a:rPr>
              <a:t>Experience in designing moving parts and mechanisms within a 3D model</a:t>
            </a:r>
            <a:endParaRPr lang="en-US" sz="1100" dirty="0"/>
          </a:p>
          <a:p>
            <a:endParaRPr lang="en-US" sz="1100"/>
          </a:p>
          <a:p>
            <a:r>
              <a:rPr lang="en-US" sz="1100" dirty="0">
                <a:ea typeface="+mn-lt"/>
                <a:cs typeface="+mn-lt"/>
              </a:rPr>
              <a:t>4. Product Design and Development:</a:t>
            </a:r>
            <a:endParaRPr lang="en-US" sz="1100" dirty="0"/>
          </a:p>
          <a:p>
            <a:pPr marL="171450" indent="-171450">
              <a:buFont typeface="Arial"/>
              <a:buChar char="•"/>
            </a:pPr>
            <a:r>
              <a:rPr lang="en-US" sz="1100" dirty="0">
                <a:ea typeface="+mn-lt"/>
                <a:cs typeface="+mn-lt"/>
              </a:rPr>
              <a:t> Consideration of user experience, ergonomics, and aesthetics in product design</a:t>
            </a:r>
            <a:endParaRPr lang="en-US" sz="1100" dirty="0"/>
          </a:p>
          <a:p>
            <a:pPr marL="171450" indent="-171450">
              <a:buFont typeface="Arial"/>
              <a:buChar char="•"/>
            </a:pPr>
            <a:r>
              <a:rPr lang="en-US" sz="1100" dirty="0">
                <a:ea typeface="+mn-lt"/>
                <a:cs typeface="+mn-lt"/>
              </a:rPr>
              <a:t> Understanding of manufacturing processes and design-for-manufacturing principles</a:t>
            </a:r>
            <a:endParaRPr lang="en-US" sz="1100" dirty="0"/>
          </a:p>
          <a:p>
            <a:pPr marL="171450" indent="-171450">
              <a:buFont typeface="Arial"/>
              <a:buChar char="•"/>
            </a:pPr>
            <a:r>
              <a:rPr lang="en-US" sz="1100" dirty="0">
                <a:ea typeface="+mn-lt"/>
                <a:cs typeface="+mn-lt"/>
              </a:rPr>
              <a:t> Ability to iterate on designs and optimize for specific requirements</a:t>
            </a:r>
            <a:endParaRPr lang="en-US" sz="1100" dirty="0"/>
          </a:p>
          <a:p>
            <a:endParaRPr lang="en-US" sz="1100"/>
          </a:p>
          <a:p>
            <a:endParaRPr lang="en-US" sz="1100" dirty="0"/>
          </a:p>
        </p:txBody>
      </p:sp>
      <p:sp>
        <p:nvSpPr>
          <p:cNvPr id="9" name="TextBox 8">
            <a:extLst>
              <a:ext uri="{FF2B5EF4-FFF2-40B4-BE49-F238E27FC236}">
                <a16:creationId xmlns:a16="http://schemas.microsoft.com/office/drawing/2014/main" id="{5AE81B9F-D435-73E0-160A-97FDC5CBDEE7}"/>
              </a:ext>
            </a:extLst>
          </p:cNvPr>
          <p:cNvSpPr txBox="1"/>
          <p:nvPr/>
        </p:nvSpPr>
        <p:spPr>
          <a:xfrm>
            <a:off x="6655511" y="1854377"/>
            <a:ext cx="5396876"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100" dirty="0"/>
          </a:p>
          <a:p>
            <a:r>
              <a:rPr lang="en-US" sz="1100"/>
              <a:t>5. 3D Printing and Additive Manufacturing:</a:t>
            </a:r>
          </a:p>
          <a:p>
            <a:pPr marL="171450" indent="-171450">
              <a:buFont typeface="Arial"/>
              <a:buChar char="•"/>
            </a:pPr>
            <a:r>
              <a:rPr lang="en-US" sz="1100"/>
              <a:t>Knowledge of 3D printing design rules and considerations</a:t>
            </a:r>
          </a:p>
          <a:p>
            <a:pPr marL="171450" indent="-171450">
              <a:buFont typeface="Arial"/>
              <a:buChar char="•"/>
            </a:pPr>
            <a:r>
              <a:rPr lang="en-US" sz="1100"/>
              <a:t>Skill in preparing 3D models for potential fabrication using </a:t>
            </a:r>
            <a:r>
              <a:rPr lang="en-US" sz="1100" dirty="0"/>
              <a:t>additive manufacturing techniques</a:t>
            </a:r>
          </a:p>
          <a:p>
            <a:pPr marL="171450" indent="-171450">
              <a:buFont typeface="Arial"/>
              <a:buChar char="•"/>
            </a:pPr>
            <a:endParaRPr lang="en-US" sz="1100" dirty="0"/>
          </a:p>
          <a:p>
            <a:r>
              <a:rPr lang="en-US" sz="1100" dirty="0"/>
              <a:t>6. Problem-Solving and Critical Thinking:</a:t>
            </a:r>
          </a:p>
          <a:p>
            <a:pPr marL="171450" indent="-171450">
              <a:buFont typeface="Arial"/>
              <a:buChar char="•"/>
            </a:pPr>
            <a:r>
              <a:rPr lang="en-US" sz="1100"/>
              <a:t> Ability to approach design challenges systematically and creatively</a:t>
            </a:r>
          </a:p>
          <a:p>
            <a:pPr marL="171450" indent="-171450">
              <a:buFont typeface="Arial"/>
              <a:buChar char="•"/>
            </a:pPr>
            <a:r>
              <a:rPr lang="en-US" sz="1100"/>
              <a:t> Development of analytical and decision-making skills</a:t>
            </a:r>
          </a:p>
          <a:p>
            <a:pPr marL="171450" indent="-171450">
              <a:buFont typeface="Arial"/>
              <a:buChar char="•"/>
            </a:pPr>
            <a:r>
              <a:rPr lang="en-US" sz="1100"/>
              <a:t> Experience in identifying and addressing design constraints and requirements</a:t>
            </a:r>
          </a:p>
          <a:p>
            <a:endParaRPr lang="en-US" sz="1100" dirty="0"/>
          </a:p>
          <a:p>
            <a:r>
              <a:rPr lang="en-US" sz="1100" dirty="0"/>
              <a:t>These skills are highly valued in various industries, including product design, engineering, manufacturing, and industrial design. The hands-on experience gained through this project can prepare students for careers in fields such as mechanical engineering, industrial design, product development, and computer-aided design.</a:t>
            </a:r>
          </a:p>
          <a:p>
            <a:endParaRPr lang="en-US" sz="1100" dirty="0"/>
          </a:p>
        </p:txBody>
      </p:sp>
    </p:spTree>
    <p:extLst>
      <p:ext uri="{BB962C8B-B14F-4D97-AF65-F5344CB8AC3E}">
        <p14:creationId xmlns:p14="http://schemas.microsoft.com/office/powerpoint/2010/main" val="3921940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D5BC-C82D-430F-80DD-AC89DC8ECFD7}"/>
              </a:ext>
            </a:extLst>
          </p:cNvPr>
          <p:cNvSpPr>
            <a:spLocks noGrp="1"/>
          </p:cNvSpPr>
          <p:nvPr>
            <p:ph type="title"/>
          </p:nvPr>
        </p:nvSpPr>
        <p:spPr>
          <a:xfrm>
            <a:off x="871108" y="939936"/>
            <a:ext cx="10449784" cy="615831"/>
          </a:xfrm>
        </p:spPr>
        <p:txBody>
          <a:bodyPr/>
          <a:lstStyle/>
          <a:p>
            <a:r>
              <a:rPr lang="en-US" dirty="0"/>
              <a:t>Challenges Overcome</a:t>
            </a:r>
          </a:p>
        </p:txBody>
      </p:sp>
      <p:sp>
        <p:nvSpPr>
          <p:cNvPr id="6" name="TextBox 5">
            <a:extLst>
              <a:ext uri="{FF2B5EF4-FFF2-40B4-BE49-F238E27FC236}">
                <a16:creationId xmlns:a16="http://schemas.microsoft.com/office/drawing/2014/main" id="{10BAF639-4DFC-DAD0-70AE-B93661E01C4B}"/>
              </a:ext>
            </a:extLst>
          </p:cNvPr>
          <p:cNvSpPr txBox="1"/>
          <p:nvPr/>
        </p:nvSpPr>
        <p:spPr>
          <a:xfrm>
            <a:off x="948503" y="1854377"/>
            <a:ext cx="10714890"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
              <a:buChar char="•"/>
            </a:pPr>
            <a:r>
              <a:rPr lang="en-US" sz="1200" dirty="0">
                <a:ea typeface="+mn-lt"/>
                <a:cs typeface="+mn-lt"/>
              </a:rPr>
              <a:t>Mastering 2D CAD Fundamentals:</a:t>
            </a:r>
          </a:p>
          <a:p>
            <a:pPr marL="685800" lvl="1" indent="-228600">
              <a:buFont typeface="Courier New"/>
              <a:buChar char="o"/>
            </a:pPr>
            <a:r>
              <a:rPr lang="en-US" sz="1200">
                <a:ea typeface="+mn-lt"/>
                <a:cs typeface="+mn-lt"/>
              </a:rPr>
              <a:t>Challenge: Transitioning from traditional drafting to computer-aided 2D drawing techniques.</a:t>
            </a:r>
          </a:p>
          <a:p>
            <a:pPr marL="685800" lvl="1" indent="-228600">
              <a:buFont typeface="Courier New"/>
              <a:buChar char="o"/>
            </a:pPr>
            <a:r>
              <a:rPr lang="en-US" sz="1200" dirty="0">
                <a:ea typeface="+mn-lt"/>
                <a:cs typeface="+mn-lt"/>
              </a:rPr>
              <a:t>Overcoming the Challenge: Dedicated practice with Inventor's 2D drawing tools, understanding best practices for dimensioning, and seeking guidance from tutorials or instructor support.</a:t>
            </a:r>
            <a:endParaRPr lang="en-US" sz="1200"/>
          </a:p>
          <a:p>
            <a:endParaRPr lang="en-US" sz="1200"/>
          </a:p>
          <a:p>
            <a:pPr marL="228600" indent="-228600">
              <a:buFont typeface="Arial"/>
              <a:buChar char="•"/>
            </a:pPr>
            <a:r>
              <a:rPr lang="en-US" sz="1200">
                <a:ea typeface="+mn-lt"/>
                <a:cs typeface="+mn-lt"/>
              </a:rPr>
              <a:t>Navigating 3D Modeling and Editing Tools:</a:t>
            </a:r>
          </a:p>
          <a:p>
            <a:pPr marL="685800" lvl="1" indent="-228600">
              <a:buFont typeface="Courier New"/>
              <a:buChar char="o"/>
            </a:pPr>
            <a:r>
              <a:rPr lang="en-US" sz="1200">
                <a:ea typeface="+mn-lt"/>
                <a:cs typeface="+mn-lt"/>
              </a:rPr>
              <a:t>Challenge: Adapting to the complexity of 3D modeling and managing multiple components.</a:t>
            </a:r>
          </a:p>
          <a:p>
            <a:pPr marL="685800" lvl="1" indent="-228600">
              <a:buFont typeface="Courier New"/>
              <a:buChar char="o"/>
            </a:pPr>
            <a:r>
              <a:rPr lang="en-US" sz="1200" dirty="0">
                <a:ea typeface="+mn-lt"/>
                <a:cs typeface="+mn-lt"/>
              </a:rPr>
              <a:t>Overcoming the Challenge: Systematic exploration of Inventor's 3D modeling features, understanding the importance of sketching and feature-based modeling, and seeking hands-on practice with 3D modeling exercises.</a:t>
            </a:r>
            <a:endParaRPr lang="en-US" sz="1200"/>
          </a:p>
          <a:p>
            <a:endParaRPr lang="en-US" sz="1200"/>
          </a:p>
          <a:p>
            <a:pPr marL="228600" indent="-228600">
              <a:buFont typeface="Arial"/>
              <a:buChar char="•"/>
            </a:pPr>
            <a:r>
              <a:rPr lang="en-US" sz="1200" dirty="0">
                <a:ea typeface="+mn-lt"/>
                <a:cs typeface="+mn-lt"/>
              </a:rPr>
              <a:t>Applying Patterns and Advanced 3D Modeling Techniques:</a:t>
            </a:r>
          </a:p>
          <a:p>
            <a:pPr marL="685800" lvl="1" indent="-228600">
              <a:buFont typeface="Courier New"/>
              <a:buChar char="o"/>
            </a:pPr>
            <a:r>
              <a:rPr lang="en-US" sz="1200" dirty="0">
                <a:ea typeface="+mn-lt"/>
                <a:cs typeface="+mn-lt"/>
              </a:rPr>
              <a:t>Challenge: Efficiently creating and replicating complex 3D features and components.</a:t>
            </a:r>
          </a:p>
          <a:p>
            <a:pPr marL="685800" lvl="1" indent="-228600">
              <a:buFont typeface="Courier New"/>
              <a:buChar char="o"/>
            </a:pPr>
            <a:r>
              <a:rPr lang="en-US" sz="1200" dirty="0">
                <a:ea typeface="+mn-lt"/>
                <a:cs typeface="+mn-lt"/>
              </a:rPr>
              <a:t>Overcoming the Challenge: Familiarizing oneself with pattern tools, understanding the concept of parametric modeling, and practicing the application of these techniques on various 3D modeling projects.</a:t>
            </a:r>
          </a:p>
          <a:p>
            <a:pPr lvl="1"/>
            <a:endParaRPr lang="en-US" sz="1200" dirty="0">
              <a:ea typeface="+mn-lt"/>
              <a:cs typeface="+mn-lt"/>
            </a:endParaRPr>
          </a:p>
          <a:p>
            <a:pPr marL="171450" indent="-171450">
              <a:buFont typeface="Arial"/>
              <a:buChar char="•"/>
            </a:pPr>
            <a:r>
              <a:rPr lang="en-US" sz="1200" dirty="0">
                <a:ea typeface="+mn-lt"/>
                <a:cs typeface="+mn-lt"/>
              </a:rPr>
              <a:t>Designing a Visually Appealing and Ergonomic 3D Model:</a:t>
            </a:r>
          </a:p>
          <a:p>
            <a:pPr marL="628650" lvl="1" indent="-171450">
              <a:buFont typeface="Courier New"/>
              <a:buChar char="o"/>
            </a:pPr>
            <a:r>
              <a:rPr lang="en-US" sz="1200" dirty="0">
                <a:ea typeface="+mn-lt"/>
                <a:cs typeface="+mn-lt"/>
              </a:rPr>
              <a:t>Challenge: Balancing technical requirements with aesthetic</a:t>
            </a:r>
          </a:p>
          <a:p>
            <a:pPr marL="628650" lvl="1" indent="-171450">
              <a:buFont typeface="Courier New"/>
              <a:buChar char="o"/>
            </a:pPr>
            <a:r>
              <a:rPr lang="en-US" sz="1200" dirty="0"/>
              <a:t>Overcoming the Challenge: Gathering research from images and personal experience to understand ergonomic needs, design principles for the product aesthetics, and iterating on the 3D model to achieve a visually appealing and ergonomic design. Feedback from peers also helped to refine the design.</a:t>
            </a:r>
          </a:p>
        </p:txBody>
      </p:sp>
    </p:spTree>
    <p:extLst>
      <p:ext uri="{BB962C8B-B14F-4D97-AF65-F5344CB8AC3E}">
        <p14:creationId xmlns:p14="http://schemas.microsoft.com/office/powerpoint/2010/main" val="546202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6EB0-C261-458A-80ED-75C2BF54AF7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2D6B1D0-7217-4777-A19A-1D369AB3B5F0}"/>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dirty="0">
                <a:ea typeface="+mn-lt"/>
                <a:cs typeface="+mn-lt"/>
              </a:rPr>
              <a:t>This electric toothbrush design project in Autodesk Inventor has been a comprehensive learning experience that has allowed me to fully apply the course objectives and develop a wide range of valuable career skills. </a:t>
            </a:r>
          </a:p>
          <a:p>
            <a:pPr marL="0" indent="0">
              <a:buNone/>
            </a:pPr>
            <a:r>
              <a:rPr lang="en-US" dirty="0">
                <a:ea typeface="+mn-lt"/>
                <a:cs typeface="+mn-lt"/>
              </a:rPr>
              <a:t>Through the creation of 2D drawings, 3D modeling, assembly design, and adherence to 3D printing guidelines, I have demonstrated my proficiency in computer-aided design and problem-solving. The hands-on nature of this project has challenged me to navigate the complexities of 3D modeling, manage organizational structures, and balance technical requirements with aesthetic considerations. </a:t>
            </a:r>
            <a:endParaRPr lang="en-US">
              <a:ea typeface="+mn-lt"/>
              <a:cs typeface="+mn-lt"/>
            </a:endParaRPr>
          </a:p>
          <a:p>
            <a:pPr marL="0" indent="0">
              <a:buNone/>
            </a:pPr>
            <a:r>
              <a:rPr lang="en-US" dirty="0">
                <a:ea typeface="+mn-lt"/>
                <a:cs typeface="+mn-lt"/>
              </a:rPr>
              <a:t>Along the way, I have encountered obstacles such as mastering 2D and 3D CAD tools, implementing advanced assembly functions, and ensuring the design is optimized for potential fabrication. However, by actively seeking guidance, practicing consistently, and leveraging the resources provided, I have overcome these challenges and developed a comprehensive understanding of the design process. </a:t>
            </a:r>
            <a:endParaRPr lang="en-US">
              <a:ea typeface="+mn-lt"/>
              <a:cs typeface="+mn-lt"/>
            </a:endParaRPr>
          </a:p>
          <a:p>
            <a:pPr marL="0" indent="0">
              <a:buNone/>
            </a:pPr>
            <a:r>
              <a:rPr lang="en-US" dirty="0">
                <a:ea typeface="+mn-lt"/>
                <a:cs typeface="+mn-lt"/>
              </a:rPr>
              <a:t>This project has not only strengthened my technical skills but has also honed my critical thinking, creativity, and attention to detail – all of which are highly sought-after in various industries, from product design and engineering to manufacturing and industrial design. </a:t>
            </a:r>
            <a:endParaRPr lang="en-US">
              <a:ea typeface="+mn-lt"/>
              <a:cs typeface="+mn-lt"/>
            </a:endParaRPr>
          </a:p>
          <a:p>
            <a:pPr marL="0" indent="0">
              <a:buNone/>
            </a:pPr>
            <a:r>
              <a:rPr lang="en-US" dirty="0">
                <a:ea typeface="+mn-lt"/>
                <a:cs typeface="+mn-lt"/>
              </a:rPr>
              <a:t>With the knowledge and experience gained, I am now better-equipped to tackle future design challenges and contribute to the development of innovative products that improve the quality of life for users.</a:t>
            </a:r>
            <a:endParaRPr lang="en-US"/>
          </a:p>
        </p:txBody>
      </p:sp>
    </p:spTree>
    <p:extLst>
      <p:ext uri="{BB962C8B-B14F-4D97-AF65-F5344CB8AC3E}">
        <p14:creationId xmlns:p14="http://schemas.microsoft.com/office/powerpoint/2010/main" val="226768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a:xfrm>
            <a:off x="796507" y="748105"/>
            <a:ext cx="10449784" cy="754376"/>
          </a:xfrm>
        </p:spPr>
        <p:txBody>
          <a:bodyPr/>
          <a:lstStyle/>
          <a:p>
            <a:r>
              <a:rPr lang="en-US" dirty="0"/>
              <a:t>Accessing Software (Include Screenshot)</a:t>
            </a:r>
          </a:p>
        </p:txBody>
      </p:sp>
      <p:pic>
        <p:nvPicPr>
          <p:cNvPr id="4" name="Picture 3" descr="A screenshot of a computer&#10;&#10;Description automatically generated">
            <a:extLst>
              <a:ext uri="{FF2B5EF4-FFF2-40B4-BE49-F238E27FC236}">
                <a16:creationId xmlns:a16="http://schemas.microsoft.com/office/drawing/2014/main" id="{71BB8D9C-AF69-9FD6-1E4D-A186D0B35486}"/>
              </a:ext>
            </a:extLst>
          </p:cNvPr>
          <p:cNvPicPr>
            <a:picLocks noChangeAspect="1"/>
          </p:cNvPicPr>
          <p:nvPr/>
        </p:nvPicPr>
        <p:blipFill>
          <a:blip r:embed="rId2"/>
          <a:stretch>
            <a:fillRect/>
          </a:stretch>
        </p:blipFill>
        <p:spPr>
          <a:xfrm>
            <a:off x="795803" y="1795130"/>
            <a:ext cx="10429875" cy="4695825"/>
          </a:xfrm>
          <a:prstGeom prst="rect">
            <a:avLst/>
          </a:prstGeom>
          <a:ln w="28575">
            <a:solidFill>
              <a:schemeClr val="accent6">
                <a:lumMod val="50000"/>
              </a:schemeClr>
            </a:solidFill>
          </a:ln>
          <a:effectLst>
            <a:outerShdw blurRad="50800" dist="38100" dir="2700000">
              <a:srgbClr val="000000">
                <a:alpha val="40000"/>
              </a:srgbClr>
            </a:outerShdw>
          </a:effectLst>
        </p:spPr>
      </p:pic>
      <p:sp>
        <p:nvSpPr>
          <p:cNvPr id="6" name="Rectangle 5">
            <a:extLst>
              <a:ext uri="{FF2B5EF4-FFF2-40B4-BE49-F238E27FC236}">
                <a16:creationId xmlns:a16="http://schemas.microsoft.com/office/drawing/2014/main" id="{517903C3-70C9-E029-14A2-A1240551CD03}"/>
              </a:ext>
            </a:extLst>
          </p:cNvPr>
          <p:cNvSpPr/>
          <p:nvPr/>
        </p:nvSpPr>
        <p:spPr>
          <a:xfrm>
            <a:off x="7993" y="1522224"/>
            <a:ext cx="12186671" cy="10524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17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C094-F099-49B8-B71F-149C3B89F352}"/>
              </a:ext>
            </a:extLst>
          </p:cNvPr>
          <p:cNvSpPr>
            <a:spLocks noGrp="1"/>
          </p:cNvSpPr>
          <p:nvPr>
            <p:ph type="title"/>
          </p:nvPr>
        </p:nvSpPr>
        <p:spPr>
          <a:xfrm>
            <a:off x="519416" y="2346705"/>
            <a:ext cx="4833364" cy="1297901"/>
          </a:xfrm>
        </p:spPr>
        <p:txBody>
          <a:bodyPr>
            <a:noAutofit/>
          </a:bodyPr>
          <a:lstStyle/>
          <a:p>
            <a:r>
              <a:rPr lang="en-US" dirty="0"/>
              <a:t>Preliminary Design. Hand-sketched Design</a:t>
            </a:r>
          </a:p>
        </p:txBody>
      </p:sp>
      <p:pic>
        <p:nvPicPr>
          <p:cNvPr id="4" name="Content Placeholder 3" descr="A drawing on a piece of paper&#10;&#10;Description automatically generated">
            <a:extLst>
              <a:ext uri="{FF2B5EF4-FFF2-40B4-BE49-F238E27FC236}">
                <a16:creationId xmlns:a16="http://schemas.microsoft.com/office/drawing/2014/main" id="{3E421D30-06FE-E478-907B-CF1B88560700}"/>
              </a:ext>
            </a:extLst>
          </p:cNvPr>
          <p:cNvPicPr>
            <a:picLocks noGrp="1" noChangeAspect="1"/>
          </p:cNvPicPr>
          <p:nvPr/>
        </p:nvPicPr>
        <p:blipFill>
          <a:blip r:embed="rId2"/>
          <a:stretch>
            <a:fillRect/>
          </a:stretch>
        </p:blipFill>
        <p:spPr>
          <a:xfrm rot="5400000">
            <a:off x="6473113" y="1646564"/>
            <a:ext cx="5055548" cy="3789186"/>
          </a:xfrm>
          <a:prstGeom prst="rect">
            <a:avLst/>
          </a:prstGeom>
          <a:ln>
            <a:solidFill>
              <a:schemeClr val="accent6">
                <a:lumMod val="50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86913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From The Base &amp; Up</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3383706" y="3568788"/>
            <a:ext cx="5424588" cy="1066890"/>
          </a:xfrm>
        </p:spPr>
        <p:txBody>
          <a:bodyPr/>
          <a:lstStyle/>
          <a:p>
            <a:r>
              <a:rPr lang="en-US" dirty="0"/>
              <a:t>Electric Toothbrush Charging Base</a:t>
            </a:r>
            <a:br>
              <a:rPr lang="en-US" dirty="0"/>
            </a:br>
            <a:endParaRPr lang="en-US" dirty="0"/>
          </a:p>
        </p:txBody>
      </p:sp>
    </p:spTree>
    <p:extLst>
      <p:ext uri="{BB962C8B-B14F-4D97-AF65-F5344CB8AC3E}">
        <p14:creationId xmlns:p14="http://schemas.microsoft.com/office/powerpoint/2010/main" val="11075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Screenshot of Project File Selection </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project file for the course project selected on the Home screen. </a:t>
            </a:r>
          </a:p>
        </p:txBody>
      </p:sp>
      <p:pic>
        <p:nvPicPr>
          <p:cNvPr id="4" name="Picture 3" descr="A screenshot of a computer&#10;&#10;Description automatically generated">
            <a:extLst>
              <a:ext uri="{FF2B5EF4-FFF2-40B4-BE49-F238E27FC236}">
                <a16:creationId xmlns:a16="http://schemas.microsoft.com/office/drawing/2014/main" id="{5E9BB2BF-11DD-E4BE-0ADC-4992A681ED49}"/>
              </a:ext>
            </a:extLst>
          </p:cNvPr>
          <p:cNvPicPr>
            <a:picLocks noChangeAspect="1"/>
          </p:cNvPicPr>
          <p:nvPr/>
        </p:nvPicPr>
        <p:blipFill>
          <a:blip r:embed="rId2"/>
          <a:stretch>
            <a:fillRect/>
          </a:stretch>
        </p:blipFill>
        <p:spPr>
          <a:xfrm>
            <a:off x="653029" y="2835652"/>
            <a:ext cx="10896600" cy="2209800"/>
          </a:xfrm>
          <a:prstGeom prst="rect">
            <a:avLst/>
          </a:prstGeom>
          <a:ln w="28575">
            <a:solidFill>
              <a:schemeClr val="accent6">
                <a:lumMod val="50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78757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Screenshot of 2-D Sketch</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the 2-D sketch of the bottom profile of the toothbrush charging base.</a:t>
            </a:r>
          </a:p>
        </p:txBody>
      </p:sp>
      <p:pic>
        <p:nvPicPr>
          <p:cNvPr id="4" name="Picture 3" descr="A screen shot of a graph&#10;&#10;Description automatically generated">
            <a:extLst>
              <a:ext uri="{FF2B5EF4-FFF2-40B4-BE49-F238E27FC236}">
                <a16:creationId xmlns:a16="http://schemas.microsoft.com/office/drawing/2014/main" id="{BCD09136-7447-80DE-A79B-FADAD15D1CF6}"/>
              </a:ext>
            </a:extLst>
          </p:cNvPr>
          <p:cNvPicPr>
            <a:picLocks noChangeAspect="1"/>
          </p:cNvPicPr>
          <p:nvPr/>
        </p:nvPicPr>
        <p:blipFill>
          <a:blip r:embed="rId2"/>
          <a:stretch>
            <a:fillRect/>
          </a:stretch>
        </p:blipFill>
        <p:spPr>
          <a:xfrm>
            <a:off x="3380974" y="2736304"/>
            <a:ext cx="4033938" cy="3538172"/>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241727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Screenshot of 3-D Sketch</a:t>
            </a:r>
          </a:p>
        </p:txBody>
      </p:sp>
      <p:pic>
        <p:nvPicPr>
          <p:cNvPr id="4" name="Picture 3" descr="A white object with a round top&#10;&#10;Description automatically generated">
            <a:extLst>
              <a:ext uri="{FF2B5EF4-FFF2-40B4-BE49-F238E27FC236}">
                <a16:creationId xmlns:a16="http://schemas.microsoft.com/office/drawing/2014/main" id="{3E571ACA-0EE9-949C-BE99-4DA930E3DCE7}"/>
              </a:ext>
            </a:extLst>
          </p:cNvPr>
          <p:cNvPicPr>
            <a:picLocks noChangeAspect="1"/>
          </p:cNvPicPr>
          <p:nvPr/>
        </p:nvPicPr>
        <p:blipFill>
          <a:blip r:embed="rId2"/>
          <a:stretch>
            <a:fillRect/>
          </a:stretch>
        </p:blipFill>
        <p:spPr>
          <a:xfrm>
            <a:off x="2920112" y="2292461"/>
            <a:ext cx="6096000" cy="3829050"/>
          </a:xfrm>
          <a:prstGeom prst="rect">
            <a:avLst/>
          </a:prstGeom>
          <a:ln w="28575">
            <a:solidFill>
              <a:schemeClr val="bg2">
                <a:lumMod val="25000"/>
              </a:schemeClr>
            </a:solidFill>
          </a:ln>
          <a:effectLst>
            <a:outerShdw blurRad="50800" dist="38100" dir="2700000">
              <a:srgbClr val="000000">
                <a:alpha val="40000"/>
              </a:srgbClr>
            </a:outerShdw>
          </a:effectLst>
        </p:spPr>
      </p:pic>
    </p:spTree>
    <p:extLst>
      <p:ext uri="{BB962C8B-B14F-4D97-AF65-F5344CB8AC3E}">
        <p14:creationId xmlns:p14="http://schemas.microsoft.com/office/powerpoint/2010/main" val="775930658"/>
      </p:ext>
    </p:extLst>
  </p:cSld>
  <p:clrMapOvr>
    <a:masterClrMapping/>
  </p:clrMapOvr>
</p:sld>
</file>

<file path=ppt/theme/theme1.xml><?xml version="1.0" encoding="utf-8"?>
<a:theme xmlns:a="http://schemas.openxmlformats.org/drawingml/2006/main" name="BohoVogueVTI">
  <a:themeElements>
    <a:clrScheme name="BohoVogueVTI">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BohoVogueVTI">
      <a:majorFont>
        <a:latin typeface="Walbaum Display"/>
        <a:ea typeface=""/>
        <a:cs typeface=""/>
      </a:majorFont>
      <a:minorFont>
        <a:latin typeface="Aptos Light"/>
        <a:ea typeface=""/>
        <a:cs typeface=""/>
      </a:minorFont>
    </a:fontScheme>
    <a:fmtScheme name="BohoVogu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587E0025-A466-4551-A341-1A9F570FDF06}" vid="{F615CBBD-D1BB-4663-887F-92A47C7C6A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IS 308 Module 1 Project Deliverable_March2023.pptx" id="{A3BFEF1D-6559-45B8-A572-32BFC720188A}" vid="{53473B0F-BBE0-49D0-950C-E43887E33B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IS 308 Module 2 Project Deliverable_Mar2023.pptx" id="{91C71687-3B28-4DF1-8521-93F8790F2863}" vid="{5ADACF58-4BB1-4193-BA98-AD928EFB46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IS 308 Module 3 Project Deliverable_V3.pptx" id="{B72AEFE9-930D-4090-B718-AD894E851557}" vid="{823AF7BC-D620-4B5E-956E-214865518CB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IS 308 Module 4 Project Deliverable_V4.pptx" id="{974BCEEE-BC6D-4F5E-B80B-9AD8E3B31726}" vid="{54A7FDC6-D4EC-4C7C-BF17-A611CBC38E7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IS 308 Module 5 Project Deliverable_V3.pptx" id="{03F6F397-5AC7-4D75-AB41-782D39923A35}" vid="{82DAC470-D427-4552-9D5D-FD41CBF00C8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IS 308 Module 6 Project Deliverable-V3.pptx" id="{946150DD-E62D-4FA0-81B2-FD2968AF7EED}" vid="{922CC431-0171-4CFF-A858-D601D416A2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EC7D30D607CC4197E63403EFEDFCC2" ma:contentTypeVersion="15" ma:contentTypeDescription="Create a new document." ma:contentTypeScope="" ma:versionID="964ab971ec3da76f8a5af0765b5a5081">
  <xsd:schema xmlns:xsd="http://www.w3.org/2001/XMLSchema" xmlns:xs="http://www.w3.org/2001/XMLSchema" xmlns:p="http://schemas.microsoft.com/office/2006/metadata/properties" xmlns:ns3="80252d1c-035a-4826-9ed8-286a2eedb563" xmlns:ns4="fa85ff07-bece-495c-9253-9bd2d4dc5563" targetNamespace="http://schemas.microsoft.com/office/2006/metadata/properties" ma:root="true" ma:fieldsID="a0e09a88c5977768ed8b3b5aaf0bc841" ns3:_="" ns4:_="">
    <xsd:import namespace="80252d1c-035a-4826-9ed8-286a2eedb563"/>
    <xsd:import namespace="fa85ff07-bece-495c-9253-9bd2d4dc556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52d1c-035a-4826-9ed8-286a2eedb56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85ff07-bece-495c-9253-9bd2d4dc556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a85ff07-bece-495c-9253-9bd2d4dc5563" xsi:nil="true"/>
  </documentManagement>
</p:properties>
</file>

<file path=customXml/itemProps1.xml><?xml version="1.0" encoding="utf-8"?>
<ds:datastoreItem xmlns:ds="http://schemas.openxmlformats.org/officeDocument/2006/customXml" ds:itemID="{5443BF23-0FE9-4220-8E51-E2DB336ACEED}">
  <ds:schemaRefs>
    <ds:schemaRef ds:uri="http://schemas.microsoft.com/sharepoint/v3/contenttype/forms"/>
  </ds:schemaRefs>
</ds:datastoreItem>
</file>

<file path=customXml/itemProps2.xml><?xml version="1.0" encoding="utf-8"?>
<ds:datastoreItem xmlns:ds="http://schemas.openxmlformats.org/officeDocument/2006/customXml" ds:itemID="{1C48F35C-584B-4635-A459-9217E52DD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52d1c-035a-4826-9ed8-286a2eedb563"/>
    <ds:schemaRef ds:uri="fa85ff07-bece-495c-9253-9bd2d4dc5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FA89EB-6C23-4947-9D86-F3B5B1367E63}">
  <ds:schemaRefs>
    <ds:schemaRef ds:uri="http://purl.org/dc/elements/1.1/"/>
    <ds:schemaRef ds:uri="http://schemas.openxmlformats.org/package/2006/metadata/core-properties"/>
    <ds:schemaRef ds:uri="http://schemas.microsoft.com/office/2006/documentManagement/types"/>
    <ds:schemaRef ds:uri="fa85ff07-bece-495c-9253-9bd2d4dc5563"/>
    <ds:schemaRef ds:uri="http://schemas.microsoft.com/office/2006/metadata/properties"/>
    <ds:schemaRef ds:uri="http://purl.org/dc/dcmitype/"/>
    <ds:schemaRef ds:uri="http://schemas.microsoft.com/office/infopath/2007/PartnerControls"/>
    <ds:schemaRef ds:uri="http://www.w3.org/XML/1998/namespace"/>
    <ds:schemaRef ds:uri="80252d1c-035a-4826-9ed8-286a2eedb563"/>
    <ds:schemaRef ds:uri="http://purl.org/dc/terms/"/>
  </ds:schemaRefs>
</ds:datastoreItem>
</file>

<file path=docProps/app.xml><?xml version="1.0" encoding="utf-8"?>
<Properties xmlns="http://schemas.openxmlformats.org/officeDocument/2006/extended-properties" xmlns:vt="http://schemas.openxmlformats.org/officeDocument/2006/docPropsVTypes">
  <Template>CEIS 308 Module 6 Project Deliverable-V3</Template>
  <TotalTime>10</TotalTime>
  <Words>523</Words>
  <Application>Microsoft Office PowerPoint</Application>
  <PresentationFormat>Widescreen</PresentationFormat>
  <Paragraphs>65</Paragraphs>
  <Slides>34</Slides>
  <Notes>0</Notes>
  <HiddenSlides>0</HiddenSlides>
  <MMClips>0</MMClips>
  <ScaleCrop>false</ScaleCrop>
  <HeadingPairs>
    <vt:vector size="4" baseType="variant">
      <vt:variant>
        <vt:lpstr>Theme</vt:lpstr>
      </vt:variant>
      <vt:variant>
        <vt:i4>7</vt:i4>
      </vt:variant>
      <vt:variant>
        <vt:lpstr>Slide Titles</vt:lpstr>
      </vt:variant>
      <vt:variant>
        <vt:i4>34</vt:i4>
      </vt:variant>
    </vt:vector>
  </HeadingPairs>
  <TitlesOfParts>
    <vt:vector size="41" baseType="lpstr">
      <vt:lpstr>BohoVogueVTI</vt:lpstr>
      <vt:lpstr>Office Theme</vt:lpstr>
      <vt:lpstr>Office Theme</vt:lpstr>
      <vt:lpstr>Office Theme</vt:lpstr>
      <vt:lpstr>Office Theme</vt:lpstr>
      <vt:lpstr>Office Theme</vt:lpstr>
      <vt:lpstr>Office Theme</vt:lpstr>
      <vt:lpstr>CEIS 308  Final Project</vt:lpstr>
      <vt:lpstr>Introduction</vt:lpstr>
      <vt:lpstr>Autodesk Inventor</vt:lpstr>
      <vt:lpstr>Accessing Software (Include Screenshot)</vt:lpstr>
      <vt:lpstr>Preliminary Design. Hand-sketched Design</vt:lpstr>
      <vt:lpstr>From The Base &amp; Up</vt:lpstr>
      <vt:lpstr>Screenshot of Project File Selection </vt:lpstr>
      <vt:lpstr>Screenshot of 2-D Sketch</vt:lpstr>
      <vt:lpstr>Screenshot of 3-D Sketch</vt:lpstr>
      <vt:lpstr>Screenshot of Name on Charging Base</vt:lpstr>
      <vt:lpstr>The Handle</vt:lpstr>
      <vt:lpstr>Selecting the Project File</vt:lpstr>
      <vt:lpstr>Basic 3-D Shape of the Toothbrush Handle </vt:lpstr>
      <vt:lpstr>Detailed 3-D Design of the Toothbrush Handle</vt:lpstr>
      <vt:lpstr>Name on the 3-D Part</vt:lpstr>
      <vt:lpstr>The Head: Part 1 of 2</vt:lpstr>
      <vt:lpstr>Selecting the Project File</vt:lpstr>
      <vt:lpstr>Basic 3-D Shape of the Ridged Toothbrush Head  </vt:lpstr>
      <vt:lpstr>Detailed 3-D Design of the Ridged Toothbrush Head</vt:lpstr>
      <vt:lpstr>Adding Name to the 3-D Part</vt:lpstr>
      <vt:lpstr>The Head: Part 2</vt:lpstr>
      <vt:lpstr>Selecting the Project File</vt:lpstr>
      <vt:lpstr>Basic 3-D Shape of the Toothbrush Head without Bristles</vt:lpstr>
      <vt:lpstr>Detailed 3-D Design of the Toothbrush Head with Bristles</vt:lpstr>
      <vt:lpstr>Adding My Name to the 3-D Part</vt:lpstr>
      <vt:lpstr>All Together Now...</vt:lpstr>
      <vt:lpstr>Place Component Window</vt:lpstr>
      <vt:lpstr>Charging Base and the Toothbrush Handle </vt:lpstr>
      <vt:lpstr>Toothbrush Handle and Ridged head</vt:lpstr>
      <vt:lpstr>Complete Assembly </vt:lpstr>
      <vt:lpstr>Printed Prototype Quote</vt:lpstr>
      <vt:lpstr>Career Skills Obtained </vt:lpstr>
      <vt:lpstr>Challenges Overcome</vt:lpstr>
      <vt:lpstr>Conclusion</vt:lpstr>
    </vt:vector>
  </TitlesOfParts>
  <Manager>DYamak@devry.edu</Manager>
  <Company>DeVry University 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Plan for Electric Toothbrush</dc:title>
  <dc:subject>Systems and Computer Aided Designs</dc:subject>
  <dc:creator>Tzvetkov, Toshko;Ashley.Gans-Forrest@devry.edu</dc:creator>
  <cp:keywords>Inventor, Toothbrush</cp:keywords>
  <dc:description>Session 2023.07</dc:description>
  <cp:lastModifiedBy>Gans-Forrest, Ashley</cp:lastModifiedBy>
  <cp:revision>513</cp:revision>
  <dcterms:created xsi:type="dcterms:W3CDTF">2023-05-10T00:40:39Z</dcterms:created>
  <dcterms:modified xsi:type="dcterms:W3CDTF">2024-12-22T05:08:25Z</dcterms:modified>
  <cp:category>Course Project</cp:category>
  <cp:contentStatus>Valid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0x010100F7EC7D30D607CC4197E63403EFEDFCC2</vt:lpwstr>
  </property>
</Properties>
</file>