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0" r:id="rId6"/>
    <p:sldId id="259" r:id="rId7"/>
    <p:sldId id="261" r:id="rId8"/>
    <p:sldId id="262" r:id="rId9"/>
    <p:sldId id="257" r:id="rId10"/>
    <p:sldId id="263" r:id="rId11"/>
    <p:sldId id="268" r:id="rId12"/>
    <p:sldId id="265" r:id="rId13"/>
    <p:sldId id="266" r:id="rId14"/>
    <p:sldId id="267" r:id="rId15"/>
    <p:sldId id="274" r:id="rId16"/>
    <p:sldId id="271" r:id="rId17"/>
    <p:sldId id="272" r:id="rId18"/>
    <p:sldId id="273" r:id="rId19"/>
    <p:sldId id="280" r:id="rId20"/>
    <p:sldId id="277" r:id="rId21"/>
    <p:sldId id="278" r:id="rId22"/>
    <p:sldId id="279" r:id="rId23"/>
    <p:sldId id="281" r:id="rId24"/>
    <p:sldId id="284" r:id="rId25"/>
    <p:sldId id="285" r:id="rId26"/>
    <p:sldId id="286" r:id="rId27"/>
    <p:sldId id="287" r:id="rId28"/>
    <p:sldId id="288" r:id="rId29"/>
    <p:sldId id="289" r:id="rId30"/>
    <p:sldId id="292" r:id="rId31"/>
    <p:sldId id="293" r:id="rId32"/>
    <p:sldId id="29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BEC647-22E6-B135-A0FA-61063D206C37}" v="354" dt="2024-04-22T00:57:09.971"/>
    <p1510:client id="{3107C18C-93F1-98B2-03FA-64B6F895FB3A}" v="1504" dt="2024-04-22T03:06:25.024"/>
    <p1510:client id="{4D007C05-EEEE-48EC-9FA2-ABED8F4CA651}" v="6" dt="2024-04-22T01:15:16.612"/>
    <p1510:client id="{506FE84D-BE2B-4E66-F2FF-639C241E3AAE}" v="31" dt="2024-04-22T01:13:05.240"/>
    <p1510:client id="{81E35F2C-EBD8-C425-EFA7-7E2333AB5856}" v="4" dt="2024-04-22T01:10:42.912"/>
    <p1510:client id="{BB95E288-7C65-EB68-F3FF-2061DCD42827}" v="5" dt="2024-04-22T00:31:38.990"/>
    <p1510:client id="{D3CA5F6F-FBD7-CB89-F9BC-A62705B5B07B}" v="133" dt="2024-04-22T01:07:19.666"/>
    <p1510:client id="{F07F99F8-A02F-9D1B-3F61-9B42E43583DD}" v="8" dt="2024-04-22T00:34:08.4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DD6B-EC2F-4242-BB01-3ADB2EA056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06E81A-1139-4F60-ADAD-CDBFA2DA7B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1CA7DA-A3ED-424E-96DB-EAC43B3A9C8C}"/>
              </a:ext>
            </a:extLst>
          </p:cNvPr>
          <p:cNvSpPr>
            <a:spLocks noGrp="1"/>
          </p:cNvSpPr>
          <p:nvPr>
            <p:ph type="dt" sz="half" idx="10"/>
          </p:nvPr>
        </p:nvSpPr>
        <p:spPr/>
        <p:txBody>
          <a:bodyPr/>
          <a:lstStyle/>
          <a:p>
            <a:fld id="{E574BDDD-E77C-4F65-80AE-A2B49D0566BE}" type="datetimeFigureOut">
              <a:rPr lang="en-US" smtClean="0"/>
              <a:t>4/21/2024</a:t>
            </a:fld>
            <a:endParaRPr lang="en-US"/>
          </a:p>
        </p:txBody>
      </p:sp>
      <p:sp>
        <p:nvSpPr>
          <p:cNvPr id="5" name="Footer Placeholder 4">
            <a:extLst>
              <a:ext uri="{FF2B5EF4-FFF2-40B4-BE49-F238E27FC236}">
                <a16:creationId xmlns:a16="http://schemas.microsoft.com/office/drawing/2014/main" id="{A5620E7B-DE6B-4599-AB9A-D6E6D1C52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98F17-D1A4-4B40-8467-04543C7AB05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74051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4F3F-7F8C-4B62-83A5-552DFB1903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BB7699-2B3A-4817-9AC3-43FD9282F9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3F1A9-6856-45E2-8C6C-5C78A873D91A}"/>
              </a:ext>
            </a:extLst>
          </p:cNvPr>
          <p:cNvSpPr>
            <a:spLocks noGrp="1"/>
          </p:cNvSpPr>
          <p:nvPr>
            <p:ph type="dt" sz="half" idx="10"/>
          </p:nvPr>
        </p:nvSpPr>
        <p:spPr/>
        <p:txBody>
          <a:bodyPr/>
          <a:lstStyle/>
          <a:p>
            <a:fld id="{E574BDDD-E77C-4F65-80AE-A2B49D0566BE}" type="datetimeFigureOut">
              <a:rPr lang="en-US" smtClean="0"/>
              <a:t>4/21/2024</a:t>
            </a:fld>
            <a:endParaRPr lang="en-US"/>
          </a:p>
        </p:txBody>
      </p:sp>
      <p:sp>
        <p:nvSpPr>
          <p:cNvPr id="5" name="Footer Placeholder 4">
            <a:extLst>
              <a:ext uri="{FF2B5EF4-FFF2-40B4-BE49-F238E27FC236}">
                <a16:creationId xmlns:a16="http://schemas.microsoft.com/office/drawing/2014/main" id="{7E6807F9-D2C6-4EE6-AE90-327FC3253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B0549-8F58-4348-9920-652E9FEDC9A9}"/>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63774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41ECD2-AC72-4B39-B658-44039FF9BC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FCE250-D2E2-4148-B0C4-5EEC101D4BA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E6582-DD76-46CC-A4B7-7889DF306095}"/>
              </a:ext>
            </a:extLst>
          </p:cNvPr>
          <p:cNvSpPr>
            <a:spLocks noGrp="1"/>
          </p:cNvSpPr>
          <p:nvPr>
            <p:ph type="dt" sz="half" idx="10"/>
          </p:nvPr>
        </p:nvSpPr>
        <p:spPr/>
        <p:txBody>
          <a:bodyPr/>
          <a:lstStyle/>
          <a:p>
            <a:fld id="{E574BDDD-E77C-4F65-80AE-A2B49D0566BE}" type="datetimeFigureOut">
              <a:rPr lang="en-US" smtClean="0"/>
              <a:t>4/21/2024</a:t>
            </a:fld>
            <a:endParaRPr lang="en-US"/>
          </a:p>
        </p:txBody>
      </p:sp>
      <p:sp>
        <p:nvSpPr>
          <p:cNvPr id="5" name="Footer Placeholder 4">
            <a:extLst>
              <a:ext uri="{FF2B5EF4-FFF2-40B4-BE49-F238E27FC236}">
                <a16:creationId xmlns:a16="http://schemas.microsoft.com/office/drawing/2014/main" id="{E0469BB8-5380-45F6-85BD-37209F96D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11002E-17D0-4016-AA60-4DBD5B8BF72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82210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35B90-86EC-492C-8440-5BE029FCA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E4B971-FFBC-444C-9574-9D3B54B724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66CA0-A872-4564-80CA-5FEC4ECF6193}"/>
              </a:ext>
            </a:extLst>
          </p:cNvPr>
          <p:cNvSpPr>
            <a:spLocks noGrp="1"/>
          </p:cNvSpPr>
          <p:nvPr>
            <p:ph type="dt" sz="half" idx="10"/>
          </p:nvPr>
        </p:nvSpPr>
        <p:spPr/>
        <p:txBody>
          <a:bodyPr/>
          <a:lstStyle/>
          <a:p>
            <a:fld id="{E574BDDD-E77C-4F65-80AE-A2B49D0566BE}" type="datetimeFigureOut">
              <a:rPr lang="en-US" smtClean="0"/>
              <a:t>4/21/2024</a:t>
            </a:fld>
            <a:endParaRPr lang="en-US"/>
          </a:p>
        </p:txBody>
      </p:sp>
      <p:sp>
        <p:nvSpPr>
          <p:cNvPr id="5" name="Footer Placeholder 4">
            <a:extLst>
              <a:ext uri="{FF2B5EF4-FFF2-40B4-BE49-F238E27FC236}">
                <a16:creationId xmlns:a16="http://schemas.microsoft.com/office/drawing/2014/main" id="{F64A1036-6CDC-445C-A420-C8F19AA31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5A98F-1722-408F-9EAF-DD105A6786D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391061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E4D1-759E-4B80-9D6F-7700A8CDDC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BD5114-CD19-406E-8705-96803BC300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A8F7AF-E616-4F57-A855-C02E4119B051}"/>
              </a:ext>
            </a:extLst>
          </p:cNvPr>
          <p:cNvSpPr>
            <a:spLocks noGrp="1"/>
          </p:cNvSpPr>
          <p:nvPr>
            <p:ph type="dt" sz="half" idx="10"/>
          </p:nvPr>
        </p:nvSpPr>
        <p:spPr/>
        <p:txBody>
          <a:bodyPr/>
          <a:lstStyle/>
          <a:p>
            <a:fld id="{E574BDDD-E77C-4F65-80AE-A2B49D0566BE}" type="datetimeFigureOut">
              <a:rPr lang="en-US" smtClean="0"/>
              <a:t>4/21/2024</a:t>
            </a:fld>
            <a:endParaRPr lang="en-US"/>
          </a:p>
        </p:txBody>
      </p:sp>
      <p:sp>
        <p:nvSpPr>
          <p:cNvPr id="5" name="Footer Placeholder 4">
            <a:extLst>
              <a:ext uri="{FF2B5EF4-FFF2-40B4-BE49-F238E27FC236}">
                <a16:creationId xmlns:a16="http://schemas.microsoft.com/office/drawing/2014/main" id="{687F85F8-5B2C-49AB-ACE3-206BEDDEC4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AD0B-2401-4303-B6E3-E10A44089B1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589387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44CDF-BB67-47FC-BF1B-DB02A6749C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A57AE-432B-4C7F-AFD5-02DA1AB1AC2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859AFA-4DCC-4AAB-A636-A768FCC636C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72A2CC-F2EE-4979-8BBC-A34D0009144A}"/>
              </a:ext>
            </a:extLst>
          </p:cNvPr>
          <p:cNvSpPr>
            <a:spLocks noGrp="1"/>
          </p:cNvSpPr>
          <p:nvPr>
            <p:ph type="dt" sz="half" idx="10"/>
          </p:nvPr>
        </p:nvSpPr>
        <p:spPr/>
        <p:txBody>
          <a:bodyPr/>
          <a:lstStyle/>
          <a:p>
            <a:fld id="{E574BDDD-E77C-4F65-80AE-A2B49D0566BE}" type="datetimeFigureOut">
              <a:rPr lang="en-US" smtClean="0"/>
              <a:t>4/21/2024</a:t>
            </a:fld>
            <a:endParaRPr lang="en-US"/>
          </a:p>
        </p:txBody>
      </p:sp>
      <p:sp>
        <p:nvSpPr>
          <p:cNvPr id="6" name="Footer Placeholder 5">
            <a:extLst>
              <a:ext uri="{FF2B5EF4-FFF2-40B4-BE49-F238E27FC236}">
                <a16:creationId xmlns:a16="http://schemas.microsoft.com/office/drawing/2014/main" id="{B714CF7A-3807-4981-82FE-9DFBEED4C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3DDECA-5A1A-4973-9442-C48285448131}"/>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618319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0A80D-F0D5-4D0E-A595-37B132CF96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C3DE0-C588-424F-99AD-81C63CBF6A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A99559-C376-4106-B5B8-DE2548E8B77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EC5DA3-BFFC-4144-9DE2-F9BD5D5548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B6C142-9FBA-441E-A2EE-8A26CD28D1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13BFF5-7AB9-4517-84AF-11B4195E5D87}"/>
              </a:ext>
            </a:extLst>
          </p:cNvPr>
          <p:cNvSpPr>
            <a:spLocks noGrp="1"/>
          </p:cNvSpPr>
          <p:nvPr>
            <p:ph type="dt" sz="half" idx="10"/>
          </p:nvPr>
        </p:nvSpPr>
        <p:spPr/>
        <p:txBody>
          <a:bodyPr/>
          <a:lstStyle/>
          <a:p>
            <a:fld id="{E574BDDD-E77C-4F65-80AE-A2B49D0566BE}" type="datetimeFigureOut">
              <a:rPr lang="en-US" smtClean="0"/>
              <a:t>4/21/2024</a:t>
            </a:fld>
            <a:endParaRPr lang="en-US"/>
          </a:p>
        </p:txBody>
      </p:sp>
      <p:sp>
        <p:nvSpPr>
          <p:cNvPr id="8" name="Footer Placeholder 7">
            <a:extLst>
              <a:ext uri="{FF2B5EF4-FFF2-40B4-BE49-F238E27FC236}">
                <a16:creationId xmlns:a16="http://schemas.microsoft.com/office/drawing/2014/main" id="{64D63660-8C4C-44F0-BB2E-A2E06C0208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585D26-D27D-4780-B4D8-652336F541D3}"/>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657969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7FB5D-6D01-46C3-90E2-6EF7C7DD98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ABEC61-F94D-46EA-93C3-3D29473CCA2D}"/>
              </a:ext>
            </a:extLst>
          </p:cNvPr>
          <p:cNvSpPr>
            <a:spLocks noGrp="1"/>
          </p:cNvSpPr>
          <p:nvPr>
            <p:ph type="dt" sz="half" idx="10"/>
          </p:nvPr>
        </p:nvSpPr>
        <p:spPr/>
        <p:txBody>
          <a:bodyPr/>
          <a:lstStyle/>
          <a:p>
            <a:fld id="{E574BDDD-E77C-4F65-80AE-A2B49D0566BE}" type="datetimeFigureOut">
              <a:rPr lang="en-US" smtClean="0"/>
              <a:t>4/21/2024</a:t>
            </a:fld>
            <a:endParaRPr lang="en-US"/>
          </a:p>
        </p:txBody>
      </p:sp>
      <p:sp>
        <p:nvSpPr>
          <p:cNvPr id="4" name="Footer Placeholder 3">
            <a:extLst>
              <a:ext uri="{FF2B5EF4-FFF2-40B4-BE49-F238E27FC236}">
                <a16:creationId xmlns:a16="http://schemas.microsoft.com/office/drawing/2014/main" id="{4538D31F-B3A3-44A7-BE2E-54CED00163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7FC639-D8CC-4126-AE01-D7ECE4FE3A56}"/>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436103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D11337-DCED-48AE-9781-145604B22134}"/>
              </a:ext>
            </a:extLst>
          </p:cNvPr>
          <p:cNvSpPr>
            <a:spLocks noGrp="1"/>
          </p:cNvSpPr>
          <p:nvPr>
            <p:ph type="dt" sz="half" idx="10"/>
          </p:nvPr>
        </p:nvSpPr>
        <p:spPr/>
        <p:txBody>
          <a:bodyPr/>
          <a:lstStyle/>
          <a:p>
            <a:fld id="{E574BDDD-E77C-4F65-80AE-A2B49D0566BE}" type="datetimeFigureOut">
              <a:rPr lang="en-US" smtClean="0"/>
              <a:t>4/21/2024</a:t>
            </a:fld>
            <a:endParaRPr lang="en-US"/>
          </a:p>
        </p:txBody>
      </p:sp>
      <p:sp>
        <p:nvSpPr>
          <p:cNvPr id="3" name="Footer Placeholder 2">
            <a:extLst>
              <a:ext uri="{FF2B5EF4-FFF2-40B4-BE49-F238E27FC236}">
                <a16:creationId xmlns:a16="http://schemas.microsoft.com/office/drawing/2014/main" id="{B890E84E-2E44-4497-B8AA-769AD7E936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A3588F-8746-4FE0-AB58-50B514C86D3E}"/>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4046530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E9AD-7C5B-43BF-BC81-663C3B7F4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CB248D-04F1-4ACE-8F99-0844D0618C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034B85-1772-4F38-A7E7-EB8B511E6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4CC1-4267-4CC4-88D6-3A28AFF5E728}"/>
              </a:ext>
            </a:extLst>
          </p:cNvPr>
          <p:cNvSpPr>
            <a:spLocks noGrp="1"/>
          </p:cNvSpPr>
          <p:nvPr>
            <p:ph type="dt" sz="half" idx="10"/>
          </p:nvPr>
        </p:nvSpPr>
        <p:spPr/>
        <p:txBody>
          <a:bodyPr/>
          <a:lstStyle/>
          <a:p>
            <a:fld id="{E574BDDD-E77C-4F65-80AE-A2B49D0566BE}" type="datetimeFigureOut">
              <a:rPr lang="en-US" smtClean="0"/>
              <a:t>4/21/2024</a:t>
            </a:fld>
            <a:endParaRPr lang="en-US"/>
          </a:p>
        </p:txBody>
      </p:sp>
      <p:sp>
        <p:nvSpPr>
          <p:cNvPr id="6" name="Footer Placeholder 5">
            <a:extLst>
              <a:ext uri="{FF2B5EF4-FFF2-40B4-BE49-F238E27FC236}">
                <a16:creationId xmlns:a16="http://schemas.microsoft.com/office/drawing/2014/main" id="{9E7253FA-41D5-46A5-8FA6-3BB510DA9C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5524AA-7B5D-4D45-A1D6-B2C17247F472}"/>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618697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1104-3193-4DE3-9579-D9AA8F0EF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F3E60D-5591-47FB-8383-3CF2A6D2F8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693396-1B46-429A-A1C7-6319CC46E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3BB73A-2A95-4544-9F11-6D8DF3A138CD}"/>
              </a:ext>
            </a:extLst>
          </p:cNvPr>
          <p:cNvSpPr>
            <a:spLocks noGrp="1"/>
          </p:cNvSpPr>
          <p:nvPr>
            <p:ph type="dt" sz="half" idx="10"/>
          </p:nvPr>
        </p:nvSpPr>
        <p:spPr/>
        <p:txBody>
          <a:bodyPr/>
          <a:lstStyle/>
          <a:p>
            <a:fld id="{E574BDDD-E77C-4F65-80AE-A2B49D0566BE}" type="datetimeFigureOut">
              <a:rPr lang="en-US" smtClean="0"/>
              <a:t>4/21/2024</a:t>
            </a:fld>
            <a:endParaRPr lang="en-US"/>
          </a:p>
        </p:txBody>
      </p:sp>
      <p:sp>
        <p:nvSpPr>
          <p:cNvPr id="6" name="Footer Placeholder 5">
            <a:extLst>
              <a:ext uri="{FF2B5EF4-FFF2-40B4-BE49-F238E27FC236}">
                <a16:creationId xmlns:a16="http://schemas.microsoft.com/office/drawing/2014/main" id="{44582299-81B8-4894-B8B7-C1A0EF0D8F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50117A-21AA-4F59-A2B7-7BC19EB7D36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826859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17E4F-9347-44CD-9477-1AF2334B8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BCF40D-687B-4129-846D-C33C3CF7D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5B308-7023-40D0-A9D7-0A50FDE28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4BDDD-E77C-4F65-80AE-A2B49D0566BE}" type="datetimeFigureOut">
              <a:rPr lang="en-US" smtClean="0"/>
              <a:t>4/21/2024</a:t>
            </a:fld>
            <a:endParaRPr lang="en-US"/>
          </a:p>
        </p:txBody>
      </p:sp>
      <p:sp>
        <p:nvSpPr>
          <p:cNvPr id="5" name="Footer Placeholder 4">
            <a:extLst>
              <a:ext uri="{FF2B5EF4-FFF2-40B4-BE49-F238E27FC236}">
                <a16:creationId xmlns:a16="http://schemas.microsoft.com/office/drawing/2014/main" id="{C5B94102-7A5A-4E11-ABC2-D0BBAAF8E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30775C-EC89-455E-B408-FFCE8D86F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2593387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sparrow.blogspot.com/2018/02/how-to-create-quiz-using-python.html" TargetMode="External"/><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www.formacionprofesional.info/nuevo-entorno-de-trabajo-interfaz-excel-2016/" TargetMode="External"/><Relationship Id="rId5" Type="http://schemas.openxmlformats.org/officeDocument/2006/relationships/image" Target="../media/image5.jpeg"/><Relationship Id="rId4" Type="http://schemas.openxmlformats.org/officeDocument/2006/relationships/hyperlink" Target="https://oercommons.org/courseware/lesson/59410" TargetMode="Externa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erson Encoding in Laptop · Free Stock Photo">
            <a:extLst>
              <a:ext uri="{FF2B5EF4-FFF2-40B4-BE49-F238E27FC236}">
                <a16:creationId xmlns:a16="http://schemas.microsoft.com/office/drawing/2014/main" id="{F19F7C4E-FAE5-5AFE-0ACA-48C6E0BB485E}"/>
              </a:ext>
            </a:extLst>
          </p:cNvPr>
          <p:cNvPicPr>
            <a:picLocks noChangeAspect="1"/>
          </p:cNvPicPr>
          <p:nvPr/>
        </p:nvPicPr>
        <p:blipFill rotWithShape="1">
          <a:blip r:embed="rId2"/>
          <a:srcRect r="15944"/>
          <a:stretch/>
        </p:blipFill>
        <p:spPr>
          <a:xfrm>
            <a:off x="3523488" y="10"/>
            <a:ext cx="8668512" cy="6857990"/>
          </a:xfrm>
          <a:prstGeom prst="rect">
            <a:avLst/>
          </a:prstGeom>
        </p:spPr>
      </p:pic>
      <p:sp>
        <p:nvSpPr>
          <p:cNvPr id="47" name="Rectangle 4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477981" y="1122363"/>
            <a:ext cx="4023360" cy="3204134"/>
          </a:xfrm>
        </p:spPr>
        <p:txBody>
          <a:bodyPr anchor="b">
            <a:normAutofit/>
          </a:bodyPr>
          <a:lstStyle/>
          <a:p>
            <a:pPr algn="l"/>
            <a:r>
              <a:rPr lang="en-US" sz="3200">
                <a:solidFill>
                  <a:schemeClr val="bg1"/>
                </a:solidFill>
              </a:rPr>
              <a:t>CEIS110: Introduction to Programming</a:t>
            </a:r>
            <a:br>
              <a:rPr lang="en-US" sz="4800">
                <a:solidFill>
                  <a:schemeClr val="bg1"/>
                </a:solidFill>
              </a:rPr>
            </a:br>
            <a:endParaRPr lang="en-US" sz="3200">
              <a:solidFill>
                <a:schemeClr val="bg1"/>
              </a:solidFill>
              <a:cs typeface="Calibri Light"/>
            </a:endParaRP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477980" y="4872922"/>
            <a:ext cx="4023359" cy="1208141"/>
          </a:xfrm>
        </p:spPr>
        <p:txBody>
          <a:bodyPr vert="horz" lIns="91440" tIns="45720" rIns="91440" bIns="45720" rtlCol="0" anchor="t">
            <a:normAutofit/>
          </a:bodyPr>
          <a:lstStyle/>
          <a:p>
            <a:pPr algn="l"/>
            <a:r>
              <a:rPr lang="en-US" sz="2000" b="1">
                <a:solidFill>
                  <a:schemeClr val="bg1"/>
                </a:solidFill>
              </a:rPr>
              <a:t>Final Project</a:t>
            </a:r>
            <a:endParaRPr lang="en-US" sz="2000" b="1">
              <a:solidFill>
                <a:schemeClr val="bg1"/>
              </a:solidFill>
              <a:cs typeface="Calibri"/>
            </a:endParaRPr>
          </a:p>
          <a:p>
            <a:pPr algn="l"/>
            <a:endParaRPr lang="en-US" sz="2000">
              <a:solidFill>
                <a:schemeClr val="bg1"/>
              </a:solidFill>
              <a:cs typeface="Calibri"/>
            </a:endParaRPr>
          </a:p>
          <a:p>
            <a:pPr algn="l"/>
            <a:r>
              <a:rPr lang="en-US" sz="2000">
                <a:solidFill>
                  <a:schemeClr val="bg1"/>
                </a:solidFill>
                <a:latin typeface="Calibri Light"/>
                <a:cs typeface="Calibri"/>
              </a:rPr>
              <a:t>Ashley Johnson</a:t>
            </a:r>
          </a:p>
        </p:txBody>
      </p:sp>
      <p:sp>
        <p:nvSpPr>
          <p:cNvPr id="49" name="Rectangle 4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1" name="Rectangle 5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75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371094" y="1161288"/>
            <a:ext cx="3438144" cy="1239012"/>
          </a:xfrm>
        </p:spPr>
        <p:txBody>
          <a:bodyPr vert="horz" lIns="91440" tIns="45720" rIns="91440" bIns="45720" rtlCol="0" anchor="ctr">
            <a:normAutofit/>
          </a:bodyPr>
          <a:lstStyle/>
          <a:p>
            <a:r>
              <a:rPr lang="en-US" sz="2800" kern="1200">
                <a:solidFill>
                  <a:schemeClr val="tx1"/>
                </a:solidFill>
                <a:latin typeface="+mj-lt"/>
                <a:ea typeface="+mj-ea"/>
                <a:cs typeface="+mj-cs"/>
              </a:rPr>
              <a:t>Python Console</a:t>
            </a:r>
            <a:br>
              <a:rPr lang="en-US" sz="2800" kern="1200">
                <a:solidFill>
                  <a:schemeClr val="tx1"/>
                </a:solidFill>
                <a:latin typeface="+mj-lt"/>
                <a:ea typeface="+mj-ea"/>
                <a:cs typeface="+mj-cs"/>
              </a:rPr>
            </a:br>
            <a:r>
              <a:rPr lang="en-US" sz="2800" kern="1200">
                <a:solidFill>
                  <a:schemeClr val="tx1"/>
                </a:solidFill>
                <a:latin typeface="+mj-lt"/>
                <a:ea typeface="+mj-ea"/>
                <a:cs typeface="+mj-cs"/>
              </a:rPr>
              <a:t>(Screenshot)</a:t>
            </a:r>
          </a:p>
        </p:txBody>
      </p:sp>
      <p:sp>
        <p:nvSpPr>
          <p:cNvPr id="18" name="Rectangle 17">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371094" y="2718054"/>
            <a:ext cx="3438906" cy="3207258"/>
          </a:xfrm>
        </p:spPr>
        <p:txBody>
          <a:bodyPr vert="horz" lIns="91440" tIns="45720" rIns="91440" bIns="45720" rtlCol="0" anchor="t">
            <a:normAutofit/>
          </a:bodyPr>
          <a:lstStyle/>
          <a:p>
            <a:pPr indent="-228600">
              <a:buFont typeface="Arial" panose="020B0604020202020204" pitchFamily="34" charset="0"/>
              <a:buChar char="•"/>
            </a:pPr>
            <a:r>
              <a:rPr lang="en-US" sz="1700"/>
              <a:t>Screenshot of program output in Python console showing program executed  successfully</a:t>
            </a:r>
          </a:p>
          <a:p>
            <a:pPr indent="-228600">
              <a:buFont typeface="Arial" panose="020B0604020202020204" pitchFamily="34" charset="0"/>
              <a:buChar char="•"/>
            </a:pPr>
            <a:endParaRPr lang="en-US" sz="1700"/>
          </a:p>
        </p:txBody>
      </p:sp>
      <p:pic>
        <p:nvPicPr>
          <p:cNvPr id="3" name="Picture 2" descr="A screenshot of a computer program&#10;&#10;Description automatically generated">
            <a:extLst>
              <a:ext uri="{FF2B5EF4-FFF2-40B4-BE49-F238E27FC236}">
                <a16:creationId xmlns:a16="http://schemas.microsoft.com/office/drawing/2014/main" id="{A37F12E2-6A9D-A664-097F-95F60CACE712}"/>
              </a:ext>
            </a:extLst>
          </p:cNvPr>
          <p:cNvPicPr>
            <a:picLocks noChangeAspect="1"/>
          </p:cNvPicPr>
          <p:nvPr/>
        </p:nvPicPr>
        <p:blipFill>
          <a:blip r:embed="rId2"/>
          <a:stretch>
            <a:fillRect/>
          </a:stretch>
        </p:blipFill>
        <p:spPr>
          <a:xfrm>
            <a:off x="4901184" y="1679570"/>
            <a:ext cx="6922008" cy="3599444"/>
          </a:xfrm>
          <a:prstGeom prst="rect">
            <a:avLst/>
          </a:prstGeom>
        </p:spPr>
      </p:pic>
    </p:spTree>
    <p:extLst>
      <p:ext uri="{BB962C8B-B14F-4D97-AF65-F5344CB8AC3E}">
        <p14:creationId xmlns:p14="http://schemas.microsoft.com/office/powerpoint/2010/main" val="1857308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371094" y="1161288"/>
            <a:ext cx="3438144" cy="1239012"/>
          </a:xfrm>
        </p:spPr>
        <p:txBody>
          <a:bodyPr vert="horz" lIns="91440" tIns="45720" rIns="91440" bIns="45720" rtlCol="0" anchor="ctr">
            <a:normAutofit/>
          </a:bodyPr>
          <a:lstStyle/>
          <a:p>
            <a:r>
              <a:rPr lang="en-US" sz="2800" kern="1200">
                <a:solidFill>
                  <a:schemeClr val="tx1"/>
                </a:solidFill>
                <a:latin typeface="+mj-lt"/>
                <a:ea typeface="+mj-ea"/>
                <a:cs typeface="+mj-cs"/>
              </a:rPr>
              <a:t>Weather.db File</a:t>
            </a:r>
            <a:br>
              <a:rPr lang="en-US" sz="2800" kern="1200">
                <a:solidFill>
                  <a:schemeClr val="tx1"/>
                </a:solidFill>
                <a:latin typeface="+mj-lt"/>
                <a:ea typeface="+mj-ea"/>
                <a:cs typeface="+mj-cs"/>
              </a:rPr>
            </a:br>
            <a:r>
              <a:rPr lang="en-US" sz="2800" kern="1200">
                <a:solidFill>
                  <a:schemeClr val="tx1"/>
                </a:solidFill>
                <a:latin typeface="+mj-lt"/>
                <a:ea typeface="+mj-ea"/>
                <a:cs typeface="+mj-cs"/>
              </a:rPr>
              <a:t>(Screenshot)</a:t>
            </a:r>
          </a:p>
        </p:txBody>
      </p:sp>
      <p:sp>
        <p:nvSpPr>
          <p:cNvPr id="18" name="Rectangle 17">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371094" y="2718054"/>
            <a:ext cx="3438906" cy="3207258"/>
          </a:xfrm>
        </p:spPr>
        <p:txBody>
          <a:bodyPr vert="horz" lIns="91440" tIns="45720" rIns="91440" bIns="45720" rtlCol="0" anchor="t">
            <a:normAutofit/>
          </a:bodyPr>
          <a:lstStyle/>
          <a:p>
            <a:pPr indent="-228600">
              <a:buFont typeface="Arial" panose="020B0604020202020204" pitchFamily="34" charset="0"/>
              <a:buChar char="•"/>
            </a:pPr>
            <a:r>
              <a:rPr lang="en-US" sz="1700"/>
              <a:t>Screenshot of Windows Explorer showing database file Weather.db was created</a:t>
            </a:r>
          </a:p>
          <a:p>
            <a:pPr indent="-228600">
              <a:buFont typeface="Arial" panose="020B0604020202020204" pitchFamily="34" charset="0"/>
              <a:buChar char="•"/>
            </a:pPr>
            <a:endParaRPr lang="en-US" sz="1700"/>
          </a:p>
        </p:txBody>
      </p:sp>
      <p:pic>
        <p:nvPicPr>
          <p:cNvPr id="3" name="Picture 2" descr="A screenshot of a computer&#10;&#10;Description automatically generated">
            <a:extLst>
              <a:ext uri="{FF2B5EF4-FFF2-40B4-BE49-F238E27FC236}">
                <a16:creationId xmlns:a16="http://schemas.microsoft.com/office/drawing/2014/main" id="{483FFFCF-4B2A-65D2-B3A7-6F4D51A71DE3}"/>
              </a:ext>
            </a:extLst>
          </p:cNvPr>
          <p:cNvPicPr>
            <a:picLocks noChangeAspect="1"/>
          </p:cNvPicPr>
          <p:nvPr/>
        </p:nvPicPr>
        <p:blipFill>
          <a:blip r:embed="rId2"/>
          <a:stretch>
            <a:fillRect/>
          </a:stretch>
        </p:blipFill>
        <p:spPr>
          <a:xfrm>
            <a:off x="4901184" y="1627655"/>
            <a:ext cx="6922008" cy="3703274"/>
          </a:xfrm>
          <a:prstGeom prst="rect">
            <a:avLst/>
          </a:prstGeom>
        </p:spPr>
      </p:pic>
    </p:spTree>
    <p:extLst>
      <p:ext uri="{BB962C8B-B14F-4D97-AF65-F5344CB8AC3E}">
        <p14:creationId xmlns:p14="http://schemas.microsoft.com/office/powerpoint/2010/main" val="1523681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a:extLst>
              <a:ext uri="{FF2B5EF4-FFF2-40B4-BE49-F238E27FC236}">
                <a16:creationId xmlns:a16="http://schemas.microsoft.com/office/drawing/2014/main" id="{13712BBF-DFEA-314F-F3AF-03AA9AF6407C}"/>
              </a:ext>
            </a:extLst>
          </p:cNvPr>
          <p:cNvPicPr>
            <a:picLocks noChangeAspect="1"/>
          </p:cNvPicPr>
          <p:nvPr/>
        </p:nvPicPr>
        <p:blipFill rotWithShape="1">
          <a:blip r:embed="rId2">
            <a:alphaModFix amt="40000"/>
          </a:blip>
          <a:srcRect l="3059" r="24032" b="-76"/>
          <a:stretch/>
        </p:blipFill>
        <p:spPr>
          <a:xfrm>
            <a:off x="20" y="10"/>
            <a:ext cx="12195324" cy="6863223"/>
          </a:xfrm>
          <a:prstGeom prst="rect">
            <a:avLst/>
          </a:prstGeom>
        </p:spPr>
      </p:pic>
      <p:sp>
        <p:nvSpPr>
          <p:cNvPr id="2" name="Title 1">
            <a:extLst>
              <a:ext uri="{FF2B5EF4-FFF2-40B4-BE49-F238E27FC236}">
                <a16:creationId xmlns:a16="http://schemas.microsoft.com/office/drawing/2014/main" id="{9D424DDE-EAF2-729C-52AF-8E7C178033C4}"/>
              </a:ext>
            </a:extLst>
          </p:cNvPr>
          <p:cNvSpPr>
            <a:spLocks noGrp="1"/>
          </p:cNvSpPr>
          <p:nvPr>
            <p:ph type="title"/>
          </p:nvPr>
        </p:nvSpPr>
        <p:spPr>
          <a:xfrm>
            <a:off x="841249" y="941832"/>
            <a:ext cx="10506456" cy="2057400"/>
          </a:xfrm>
        </p:spPr>
        <p:txBody>
          <a:bodyPr anchor="b">
            <a:normAutofit/>
          </a:bodyPr>
          <a:lstStyle/>
          <a:p>
            <a:r>
              <a:rPr lang="en-US" dirty="0">
                <a:solidFill>
                  <a:schemeClr val="bg1"/>
                </a:solidFill>
                <a:ea typeface="Calibri Light"/>
                <a:cs typeface="Calibri Light"/>
              </a:rPr>
              <a:t>Querying the Database with SQL</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BDE04D5-A675-3A1B-9808-162A7F878271}"/>
              </a:ext>
            </a:extLst>
          </p:cNvPr>
          <p:cNvSpPr>
            <a:spLocks noGrp="1"/>
          </p:cNvSpPr>
          <p:nvPr>
            <p:ph idx="1"/>
          </p:nvPr>
        </p:nvSpPr>
        <p:spPr>
          <a:xfrm>
            <a:off x="841248" y="3502152"/>
            <a:ext cx="10506456" cy="2670048"/>
          </a:xfrm>
        </p:spPr>
        <p:txBody>
          <a:bodyPr vert="horz" lIns="91440" tIns="45720" rIns="91440" bIns="45720" rtlCol="0" anchor="t">
            <a:normAutofit lnSpcReduction="10000"/>
          </a:bodyPr>
          <a:lstStyle/>
          <a:p>
            <a:r>
              <a:rPr lang="en-US" sz="2000" dirty="0">
                <a:solidFill>
                  <a:schemeClr val="bg1"/>
                </a:solidFill>
                <a:ea typeface="+mn-lt"/>
                <a:cs typeface="+mn-lt"/>
              </a:rPr>
              <a:t>Structured Query Language (SQL) is a standardized programming language used to manage and manipulate data stored in relational databases. In the context of this project, SQL plays a crucial role in interacting with the local database where the weather observations are stored. </a:t>
            </a:r>
          </a:p>
          <a:p>
            <a:r>
              <a:rPr lang="en-US" sz="2000" dirty="0">
                <a:solidFill>
                  <a:schemeClr val="bg1"/>
                </a:solidFill>
                <a:ea typeface="+mn-lt"/>
                <a:cs typeface="+mn-lt"/>
              </a:rPr>
              <a:t>SQL queries are utilized to retrieve, insert, update, and delete data in the database, enabling efficient data management and analysis. By leveraging SQL commands, the Python program can interact with the database, extract relevant information, and perform various operations on the stored data. </a:t>
            </a:r>
            <a:endParaRPr lang="en-US" sz="2000">
              <a:solidFill>
                <a:schemeClr val="bg1"/>
              </a:solidFill>
              <a:ea typeface="+mn-lt"/>
              <a:cs typeface="+mn-lt"/>
            </a:endParaRPr>
          </a:p>
          <a:p>
            <a:r>
              <a:rPr lang="en-US" sz="2000" dirty="0">
                <a:solidFill>
                  <a:schemeClr val="bg1"/>
                </a:solidFill>
                <a:ea typeface="+mn-lt"/>
                <a:cs typeface="+mn-lt"/>
              </a:rPr>
              <a:t>SQL acts as a bridge between the application and the database, facilitating seamless communication and data handling in the project.</a:t>
            </a:r>
            <a:endParaRPr lang="en-US" sz="2000">
              <a:solidFill>
                <a:schemeClr val="bg1"/>
              </a:solidFill>
              <a:ea typeface="Calibri"/>
              <a:cs typeface="Calibri"/>
            </a:endParaRPr>
          </a:p>
        </p:txBody>
      </p:sp>
    </p:spTree>
    <p:extLst>
      <p:ext uri="{BB962C8B-B14F-4D97-AF65-F5344CB8AC3E}">
        <p14:creationId xmlns:p14="http://schemas.microsoft.com/office/powerpoint/2010/main" val="214525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435118" y="2332038"/>
            <a:ext cx="4023360" cy="1699184"/>
          </a:xfrm>
        </p:spPr>
        <p:txBody>
          <a:bodyPr vert="horz" lIns="91440" tIns="45720" rIns="91440" bIns="45720" rtlCol="0" anchor="b">
            <a:normAutofit/>
          </a:bodyPr>
          <a:lstStyle/>
          <a:p>
            <a:r>
              <a:rPr lang="en-US" sz="3600" kern="1200" dirty="0">
                <a:latin typeface="+mj-lt"/>
                <a:ea typeface="+mj-ea"/>
                <a:cs typeface="+mj-cs"/>
              </a:rPr>
              <a:t>Query to retrieve all columns and all rows (Screenshot)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477981" y="4872922"/>
            <a:ext cx="3933306" cy="1208141"/>
          </a:xfrm>
        </p:spPr>
        <p:txBody>
          <a:bodyPr vert="horz" lIns="91440" tIns="45720" rIns="91440" bIns="45720" rtlCol="0" anchor="t">
            <a:normAutofit/>
          </a:bodyPr>
          <a:lstStyle/>
          <a:p>
            <a:r>
              <a:rPr lang="en-US" sz="2000" kern="1200" dirty="0">
                <a:latin typeface="+mn-lt"/>
                <a:ea typeface="+mn-ea"/>
                <a:cs typeface="+mn-cs"/>
              </a:rPr>
              <a:t>Screenshot of SQL query command and results</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 name="Picture 2" descr="A screenshot of a computer program&#10;&#10;Description automatically generated">
            <a:extLst>
              <a:ext uri="{FF2B5EF4-FFF2-40B4-BE49-F238E27FC236}">
                <a16:creationId xmlns:a16="http://schemas.microsoft.com/office/drawing/2014/main" id="{BF18696C-C768-1810-741C-289B083576C5}"/>
              </a:ext>
            </a:extLst>
          </p:cNvPr>
          <p:cNvPicPr>
            <a:picLocks noChangeAspect="1"/>
          </p:cNvPicPr>
          <p:nvPr/>
        </p:nvPicPr>
        <p:blipFill>
          <a:blip r:embed="rId2"/>
          <a:stretch>
            <a:fillRect/>
          </a:stretch>
        </p:blipFill>
        <p:spPr>
          <a:xfrm>
            <a:off x="4821746" y="2266710"/>
            <a:ext cx="6846363" cy="3525876"/>
          </a:xfrm>
          <a:prstGeom prst="rect">
            <a:avLst/>
          </a:prstGeom>
        </p:spPr>
      </p:pic>
    </p:spTree>
    <p:extLst>
      <p:ext uri="{BB962C8B-B14F-4D97-AF65-F5344CB8AC3E}">
        <p14:creationId xmlns:p14="http://schemas.microsoft.com/office/powerpoint/2010/main" val="1242542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30936" y="640823"/>
            <a:ext cx="3419856" cy="5583148"/>
          </a:xfrm>
        </p:spPr>
        <p:txBody>
          <a:bodyPr vert="horz" lIns="91440" tIns="45720" rIns="91440" bIns="45720" rtlCol="0" anchor="ctr">
            <a:normAutofit/>
          </a:bodyPr>
          <a:lstStyle/>
          <a:p>
            <a:r>
              <a:rPr lang="en-US" sz="3600" kern="1200" dirty="0">
                <a:latin typeface="+mj-lt"/>
                <a:ea typeface="+mj-ea"/>
                <a:cs typeface="+mj-cs"/>
              </a:rPr>
              <a:t>Query to retrieve lowest and highest temperatures</a:t>
            </a:r>
            <a:br>
              <a:rPr lang="en-US" sz="3600" kern="1200" dirty="0"/>
            </a:br>
            <a:r>
              <a:rPr lang="en-US" sz="3600" kern="1200" dirty="0">
                <a:latin typeface="+mj-lt"/>
                <a:ea typeface="+mj-ea"/>
                <a:cs typeface="+mj-cs"/>
              </a:rPr>
              <a:t>(Screenshot)</a:t>
            </a:r>
          </a:p>
        </p:txBody>
      </p:sp>
      <p:sp>
        <p:nvSpPr>
          <p:cNvPr id="14"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omputer&#10;&#10;Description automatically generated">
            <a:extLst>
              <a:ext uri="{FF2B5EF4-FFF2-40B4-BE49-F238E27FC236}">
                <a16:creationId xmlns:a16="http://schemas.microsoft.com/office/drawing/2014/main" id="{719B7F9B-8620-DC4F-B034-C3732B531342}"/>
              </a:ext>
            </a:extLst>
          </p:cNvPr>
          <p:cNvPicPr>
            <a:picLocks noChangeAspect="1"/>
          </p:cNvPicPr>
          <p:nvPr/>
        </p:nvPicPr>
        <p:blipFill>
          <a:blip r:embed="rId2"/>
          <a:stretch>
            <a:fillRect/>
          </a:stretch>
        </p:blipFill>
        <p:spPr>
          <a:xfrm>
            <a:off x="4654296" y="1812112"/>
            <a:ext cx="6894576" cy="1551280"/>
          </a:xfrm>
          <a:prstGeom prst="rect">
            <a:avLst/>
          </a:prstGeom>
        </p:spPr>
      </p:pic>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4654296" y="4798577"/>
            <a:ext cx="6894576" cy="1428487"/>
          </a:xfrm>
        </p:spPr>
        <p:txBody>
          <a:bodyPr vert="horz" lIns="91440" tIns="45720" rIns="91440" bIns="45720" rtlCol="0" anchor="t">
            <a:normAutofit/>
          </a:bodyPr>
          <a:lstStyle/>
          <a:p>
            <a:pPr indent="-228600">
              <a:buFont typeface="Arial" panose="020B0604020202020204" pitchFamily="34" charset="0"/>
              <a:buChar char="•"/>
            </a:pPr>
            <a:r>
              <a:rPr lang="en-US" sz="2200"/>
              <a:t>Screenshot of SQL query command and results</a:t>
            </a:r>
          </a:p>
          <a:p>
            <a:pPr indent="-228600">
              <a:buFont typeface="Arial" panose="020B0604020202020204" pitchFamily="34" charset="0"/>
              <a:buChar char="•"/>
            </a:pPr>
            <a:endParaRPr lang="en-US" sz="2200"/>
          </a:p>
        </p:txBody>
      </p:sp>
    </p:spTree>
    <p:extLst>
      <p:ext uri="{BB962C8B-B14F-4D97-AF65-F5344CB8AC3E}">
        <p14:creationId xmlns:p14="http://schemas.microsoft.com/office/powerpoint/2010/main" val="1778968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30936" y="640823"/>
            <a:ext cx="3419856" cy="5583148"/>
          </a:xfrm>
        </p:spPr>
        <p:txBody>
          <a:bodyPr vert="horz" lIns="91440" tIns="45720" rIns="91440" bIns="45720" rtlCol="0" anchor="ctr">
            <a:normAutofit/>
          </a:bodyPr>
          <a:lstStyle/>
          <a:p>
            <a:r>
              <a:rPr lang="en-US" sz="3600" kern="1200" dirty="0">
                <a:latin typeface="+mj-lt"/>
                <a:ea typeface="+mj-ea"/>
                <a:cs typeface="+mj-cs"/>
              </a:rPr>
              <a:t>Query to retrieve all clear days</a:t>
            </a:r>
            <a:br>
              <a:rPr lang="en-US" sz="3600" kern="1200" dirty="0"/>
            </a:br>
            <a:r>
              <a:rPr lang="en-US" sz="3600" kern="1200" dirty="0">
                <a:latin typeface="+mj-lt"/>
                <a:ea typeface="+mj-ea"/>
                <a:cs typeface="+mj-cs"/>
              </a:rPr>
              <a:t>(Screenshot)</a:t>
            </a:r>
            <a:endParaRPr lang="en-US" sz="3600" kern="1200" dirty="0">
              <a:latin typeface="+mj-lt"/>
              <a:ea typeface="Calibri Light"/>
              <a:cs typeface="Calibri Light"/>
            </a:endParaRPr>
          </a:p>
        </p:txBody>
      </p:sp>
      <p:sp>
        <p:nvSpPr>
          <p:cNvPr id="14"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omputer program&#10;&#10;Description automatically generated">
            <a:extLst>
              <a:ext uri="{FF2B5EF4-FFF2-40B4-BE49-F238E27FC236}">
                <a16:creationId xmlns:a16="http://schemas.microsoft.com/office/drawing/2014/main" id="{8EB6EBAB-E222-9FBB-5B8B-C41569790F94}"/>
              </a:ext>
            </a:extLst>
          </p:cNvPr>
          <p:cNvPicPr>
            <a:picLocks noChangeAspect="1"/>
          </p:cNvPicPr>
          <p:nvPr/>
        </p:nvPicPr>
        <p:blipFill>
          <a:blip r:embed="rId2"/>
          <a:stretch>
            <a:fillRect/>
          </a:stretch>
        </p:blipFill>
        <p:spPr>
          <a:xfrm>
            <a:off x="4654296" y="1182982"/>
            <a:ext cx="6894576" cy="2809540"/>
          </a:xfrm>
          <a:prstGeom prst="rect">
            <a:avLst/>
          </a:prstGeom>
        </p:spPr>
      </p:pic>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4654296" y="4798577"/>
            <a:ext cx="6894576" cy="1428487"/>
          </a:xfrm>
        </p:spPr>
        <p:txBody>
          <a:bodyPr vert="horz" lIns="91440" tIns="45720" rIns="91440" bIns="45720" rtlCol="0" anchor="t">
            <a:normAutofit/>
          </a:bodyPr>
          <a:lstStyle/>
          <a:p>
            <a:r>
              <a:rPr lang="en-US" sz="2200"/>
              <a:t>Screenshot of SQL query command and results</a:t>
            </a:r>
            <a:endParaRPr lang="en-US"/>
          </a:p>
          <a:p>
            <a:pPr indent="-228600">
              <a:buFont typeface="Arial" panose="020B0604020202020204" pitchFamily="34" charset="0"/>
              <a:buChar char="•"/>
            </a:pPr>
            <a:endParaRPr lang="en-US" sz="2200"/>
          </a:p>
        </p:txBody>
      </p:sp>
    </p:spTree>
    <p:extLst>
      <p:ext uri="{BB962C8B-B14F-4D97-AF65-F5344CB8AC3E}">
        <p14:creationId xmlns:p14="http://schemas.microsoft.com/office/powerpoint/2010/main" val="2761904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a:extLst>
              <a:ext uri="{FF2B5EF4-FFF2-40B4-BE49-F238E27FC236}">
                <a16:creationId xmlns:a16="http://schemas.microsoft.com/office/drawing/2014/main" id="{13712BBF-DFEA-314F-F3AF-03AA9AF6407C}"/>
              </a:ext>
            </a:extLst>
          </p:cNvPr>
          <p:cNvPicPr>
            <a:picLocks noChangeAspect="1"/>
          </p:cNvPicPr>
          <p:nvPr/>
        </p:nvPicPr>
        <p:blipFill rotWithShape="1">
          <a:blip r:embed="rId2">
            <a:alphaModFix amt="40000"/>
          </a:blip>
          <a:srcRect l="3059" r="24032" b="-76"/>
          <a:stretch/>
        </p:blipFill>
        <p:spPr>
          <a:xfrm>
            <a:off x="20" y="10"/>
            <a:ext cx="12195324" cy="6863223"/>
          </a:xfrm>
          <a:prstGeom prst="rect">
            <a:avLst/>
          </a:prstGeom>
        </p:spPr>
      </p:pic>
      <p:sp>
        <p:nvSpPr>
          <p:cNvPr id="2" name="Title 1">
            <a:extLst>
              <a:ext uri="{FF2B5EF4-FFF2-40B4-BE49-F238E27FC236}">
                <a16:creationId xmlns:a16="http://schemas.microsoft.com/office/drawing/2014/main" id="{9D424DDE-EAF2-729C-52AF-8E7C178033C4}"/>
              </a:ext>
            </a:extLst>
          </p:cNvPr>
          <p:cNvSpPr>
            <a:spLocks noGrp="1"/>
          </p:cNvSpPr>
          <p:nvPr>
            <p:ph type="title"/>
          </p:nvPr>
        </p:nvSpPr>
        <p:spPr>
          <a:xfrm>
            <a:off x="841249" y="941832"/>
            <a:ext cx="10506456" cy="2057400"/>
          </a:xfrm>
        </p:spPr>
        <p:txBody>
          <a:bodyPr anchor="b">
            <a:normAutofit/>
          </a:bodyPr>
          <a:lstStyle/>
          <a:p>
            <a:r>
              <a:rPr lang="en-US" dirty="0">
                <a:solidFill>
                  <a:schemeClr val="bg1"/>
                </a:solidFill>
                <a:ea typeface="Calibri Light"/>
                <a:cs typeface="Calibri Light"/>
              </a:rPr>
              <a:t>Data Cleansing - </a:t>
            </a:r>
            <a:r>
              <a:rPr lang="en-US" sz="2400" i="1" dirty="0">
                <a:solidFill>
                  <a:schemeClr val="bg1"/>
                </a:solidFill>
                <a:latin typeface="Calibri Light"/>
                <a:ea typeface="Calibri"/>
                <a:cs typeface="Calibri"/>
              </a:rPr>
              <a:t>Querying and manipulating data with SQL and Python</a:t>
            </a:r>
            <a:endParaRPr lang="en-US" sz="2400" i="1">
              <a:solidFill>
                <a:schemeClr val="bg1"/>
              </a:solidFill>
              <a:latin typeface="Calibri Light"/>
              <a:ea typeface="Calibri Light"/>
              <a:cs typeface="Calibri Light"/>
            </a:endParaRP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BDE04D5-A675-3A1B-9808-162A7F878271}"/>
              </a:ext>
            </a:extLst>
          </p:cNvPr>
          <p:cNvSpPr>
            <a:spLocks noGrp="1"/>
          </p:cNvSpPr>
          <p:nvPr>
            <p:ph idx="1"/>
          </p:nvPr>
        </p:nvSpPr>
        <p:spPr>
          <a:xfrm>
            <a:off x="841248" y="3502152"/>
            <a:ext cx="10506456" cy="2670048"/>
          </a:xfrm>
        </p:spPr>
        <p:txBody>
          <a:bodyPr vert="horz" lIns="91440" tIns="45720" rIns="91440" bIns="45720" rtlCol="0" anchor="t">
            <a:normAutofit fontScale="92500" lnSpcReduction="10000"/>
          </a:bodyPr>
          <a:lstStyle/>
          <a:p>
            <a:r>
              <a:rPr lang="en-US" sz="2000" dirty="0">
                <a:solidFill>
                  <a:schemeClr val="bg1"/>
                </a:solidFill>
                <a:ea typeface="+mn-lt"/>
                <a:cs typeface="+mn-lt"/>
              </a:rPr>
              <a:t>Data cleansing, also known as data cleaning or data scrubbing, is the process of identifying and correcting errors, inconsistencies, and discrepancies in a dataset to ensure its accuracy and reliability. </a:t>
            </a:r>
          </a:p>
          <a:p>
            <a:r>
              <a:rPr lang="en-US" sz="2000" dirty="0">
                <a:solidFill>
                  <a:schemeClr val="bg1"/>
                </a:solidFill>
                <a:ea typeface="+mn-lt"/>
                <a:cs typeface="+mn-lt"/>
              </a:rPr>
              <a:t>For this project, data cleansing involves reviewing the weather observations stored in the local database to detect and rectify any inaccuracies, incomplete entries, or anomalies that may impact the quality of the analysis. </a:t>
            </a:r>
            <a:endParaRPr lang="en-US" sz="2000">
              <a:solidFill>
                <a:schemeClr val="bg1"/>
              </a:solidFill>
              <a:ea typeface="+mn-lt"/>
              <a:cs typeface="+mn-lt"/>
            </a:endParaRPr>
          </a:p>
          <a:p>
            <a:r>
              <a:rPr lang="en-US" sz="2000" dirty="0">
                <a:solidFill>
                  <a:schemeClr val="bg1"/>
                </a:solidFill>
                <a:ea typeface="+mn-lt"/>
                <a:cs typeface="+mn-lt"/>
              </a:rPr>
              <a:t>By performing data cleansing, the project aims to enhance the integrity and usability of the dataset, enabling more accurate and meaningful insights to be derived from the weather data. </a:t>
            </a:r>
            <a:endParaRPr lang="en-US" sz="2000">
              <a:solidFill>
                <a:schemeClr val="bg1"/>
              </a:solidFill>
              <a:ea typeface="+mn-lt"/>
              <a:cs typeface="+mn-lt"/>
            </a:endParaRPr>
          </a:p>
          <a:p>
            <a:r>
              <a:rPr lang="en-US" sz="2000" dirty="0">
                <a:solidFill>
                  <a:schemeClr val="bg1"/>
                </a:solidFill>
                <a:ea typeface="+mn-lt"/>
                <a:cs typeface="+mn-lt"/>
              </a:rPr>
              <a:t>This process helps to improve the overall quality of the data and ensures that any subsequent analysis or modeling is based on reliable and consistent information.</a:t>
            </a:r>
            <a:endParaRPr lang="en-US" sz="2000">
              <a:solidFill>
                <a:schemeClr val="bg1"/>
              </a:solidFill>
              <a:ea typeface="Calibri"/>
              <a:cs typeface="Calibri"/>
            </a:endParaRPr>
          </a:p>
        </p:txBody>
      </p:sp>
    </p:spTree>
    <p:extLst>
      <p:ext uri="{BB962C8B-B14F-4D97-AF65-F5344CB8AC3E}">
        <p14:creationId xmlns:p14="http://schemas.microsoft.com/office/powerpoint/2010/main" val="1309519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solidFill>
                  <a:schemeClr val="tx1"/>
                </a:solidFill>
                <a:latin typeface="+mj-lt"/>
                <a:ea typeface="+mj-ea"/>
                <a:cs typeface="+mj-cs"/>
              </a:rPr>
              <a:t>Python code (Screenshot or file)</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30936" y="2807208"/>
            <a:ext cx="3429000" cy="3410712"/>
          </a:xfrm>
        </p:spPr>
        <p:txBody>
          <a:bodyPr vert="horz" lIns="91440" tIns="45720" rIns="91440" bIns="45720" rtlCol="0" anchor="t">
            <a:normAutofit/>
          </a:bodyPr>
          <a:lstStyle/>
          <a:p>
            <a:pPr indent="-228600">
              <a:buFont typeface="Arial" panose="020B0604020202020204" pitchFamily="34" charset="0"/>
              <a:buChar char="•"/>
            </a:pPr>
            <a:r>
              <a:rPr lang="en-US" sz="2200"/>
              <a:t>ExtractTempHumidity.py Python code with your name and date in comments</a:t>
            </a:r>
          </a:p>
          <a:p>
            <a:pPr indent="-228600">
              <a:buFont typeface="Arial" panose="020B0604020202020204" pitchFamily="34" charset="0"/>
              <a:buChar char="•"/>
            </a:pPr>
            <a:endParaRPr lang="en-US" sz="2200"/>
          </a:p>
          <a:p>
            <a:pPr indent="-228600">
              <a:buFont typeface="Arial" panose="020B0604020202020204" pitchFamily="34" charset="0"/>
              <a:buChar char="•"/>
            </a:pPr>
            <a:endParaRPr lang="en-US" sz="2200"/>
          </a:p>
        </p:txBody>
      </p:sp>
      <p:pic>
        <p:nvPicPr>
          <p:cNvPr id="3" name="Picture 2" descr="A screenshot of a computer&#10;&#10;Description automatically generated">
            <a:extLst>
              <a:ext uri="{FF2B5EF4-FFF2-40B4-BE49-F238E27FC236}">
                <a16:creationId xmlns:a16="http://schemas.microsoft.com/office/drawing/2014/main" id="{18640445-9F56-694D-4E60-FA677176B6AA}"/>
              </a:ext>
            </a:extLst>
          </p:cNvPr>
          <p:cNvPicPr>
            <a:picLocks noChangeAspect="1"/>
          </p:cNvPicPr>
          <p:nvPr/>
        </p:nvPicPr>
        <p:blipFill>
          <a:blip r:embed="rId2"/>
          <a:stretch>
            <a:fillRect/>
          </a:stretch>
        </p:blipFill>
        <p:spPr>
          <a:xfrm>
            <a:off x="4654296" y="1288847"/>
            <a:ext cx="6903720" cy="4280306"/>
          </a:xfrm>
          <a:prstGeom prst="rect">
            <a:avLst/>
          </a:prstGeom>
        </p:spPr>
      </p:pic>
    </p:spTree>
    <p:extLst>
      <p:ext uri="{BB962C8B-B14F-4D97-AF65-F5344CB8AC3E}">
        <p14:creationId xmlns:p14="http://schemas.microsoft.com/office/powerpoint/2010/main" val="2598458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000" kern="1200">
                <a:solidFill>
                  <a:schemeClr val="tx1"/>
                </a:solidFill>
                <a:latin typeface="+mj-lt"/>
                <a:ea typeface="+mj-ea"/>
                <a:cs typeface="+mj-cs"/>
              </a:rPr>
              <a:t>Retrieve and Convert Data to CSV Format (Screenshot)</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30936" y="2807208"/>
            <a:ext cx="3429000" cy="3410712"/>
          </a:xfrm>
        </p:spPr>
        <p:txBody>
          <a:bodyPr vert="horz" lIns="91440" tIns="45720" rIns="91440" bIns="45720" rtlCol="0" anchor="t">
            <a:normAutofit/>
          </a:bodyPr>
          <a:lstStyle/>
          <a:p>
            <a:pPr indent="-228600">
              <a:buFont typeface="Arial" panose="020B0604020202020204" pitchFamily="34" charset="0"/>
              <a:buChar char="•"/>
            </a:pPr>
            <a:r>
              <a:rPr lang="en-US" sz="2200"/>
              <a:t>Formatdata file open in Excel showing 3 columns of data</a:t>
            </a:r>
          </a:p>
          <a:p>
            <a:pPr indent="-228600">
              <a:buFont typeface="Arial" panose="020B0604020202020204" pitchFamily="34" charset="0"/>
              <a:buChar char="•"/>
            </a:pPr>
            <a:endParaRPr lang="en-US" sz="2200"/>
          </a:p>
          <a:p>
            <a:pPr indent="-228600">
              <a:buFont typeface="Arial" panose="020B0604020202020204" pitchFamily="34" charset="0"/>
              <a:buChar char="•"/>
            </a:pPr>
            <a:endParaRPr lang="en-US" sz="2200"/>
          </a:p>
        </p:txBody>
      </p:sp>
      <p:pic>
        <p:nvPicPr>
          <p:cNvPr id="3" name="Picture 2" descr="A screenshot of a computer&#10;&#10;Description automatically generated">
            <a:extLst>
              <a:ext uri="{FF2B5EF4-FFF2-40B4-BE49-F238E27FC236}">
                <a16:creationId xmlns:a16="http://schemas.microsoft.com/office/drawing/2014/main" id="{30B805D7-B56D-A4DC-CBDE-A415FD016DC7}"/>
              </a:ext>
            </a:extLst>
          </p:cNvPr>
          <p:cNvPicPr>
            <a:picLocks noChangeAspect="1"/>
          </p:cNvPicPr>
          <p:nvPr/>
        </p:nvPicPr>
        <p:blipFill>
          <a:blip r:embed="rId2"/>
          <a:stretch>
            <a:fillRect/>
          </a:stretch>
        </p:blipFill>
        <p:spPr>
          <a:xfrm>
            <a:off x="6112078" y="640080"/>
            <a:ext cx="3988155" cy="5577840"/>
          </a:xfrm>
          <a:prstGeom prst="rect">
            <a:avLst/>
          </a:prstGeom>
        </p:spPr>
      </p:pic>
    </p:spTree>
    <p:extLst>
      <p:ext uri="{BB962C8B-B14F-4D97-AF65-F5344CB8AC3E}">
        <p14:creationId xmlns:p14="http://schemas.microsoft.com/office/powerpoint/2010/main" val="1716592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400" kern="1200">
                <a:solidFill>
                  <a:schemeClr val="tx1"/>
                </a:solidFill>
                <a:latin typeface="+mj-lt"/>
                <a:ea typeface="+mj-ea"/>
                <a:cs typeface="+mj-cs"/>
              </a:rPr>
              <a:t>Temperature and Humidity Chart</a:t>
            </a:r>
            <a:br>
              <a:rPr lang="en-US" sz="3400" kern="1200">
                <a:solidFill>
                  <a:schemeClr val="tx1"/>
                </a:solidFill>
                <a:latin typeface="+mj-lt"/>
                <a:ea typeface="+mj-ea"/>
                <a:cs typeface="+mj-cs"/>
              </a:rPr>
            </a:br>
            <a:r>
              <a:rPr lang="en-US" sz="3400" kern="1200">
                <a:solidFill>
                  <a:schemeClr val="tx1"/>
                </a:solidFill>
                <a:latin typeface="+mj-lt"/>
                <a:ea typeface="+mj-ea"/>
                <a:cs typeface="+mj-cs"/>
              </a:rPr>
              <a:t>(Graph)</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30936" y="2807208"/>
            <a:ext cx="3429000" cy="3410712"/>
          </a:xfrm>
        </p:spPr>
        <p:txBody>
          <a:bodyPr vert="horz" lIns="91440" tIns="45720" rIns="91440" bIns="45720" rtlCol="0" anchor="t">
            <a:normAutofit/>
          </a:bodyPr>
          <a:lstStyle/>
          <a:p>
            <a:pPr indent="-228600">
              <a:buFont typeface="Arial" panose="020B0604020202020204" pitchFamily="34" charset="0"/>
              <a:buChar char="•"/>
            </a:pPr>
            <a:r>
              <a:rPr lang="en-US" sz="2200"/>
              <a:t>Excel chart based on temperature and humidity data from database </a:t>
            </a:r>
          </a:p>
          <a:p>
            <a:pPr indent="-228600">
              <a:buFont typeface="Arial" panose="020B0604020202020204" pitchFamily="34" charset="0"/>
              <a:buChar char="•"/>
            </a:pPr>
            <a:endParaRPr lang="en-US" sz="2200"/>
          </a:p>
        </p:txBody>
      </p:sp>
      <p:pic>
        <p:nvPicPr>
          <p:cNvPr id="3" name="Picture 2" descr="A screenshot of a graph&#10;&#10;Description automatically generated">
            <a:extLst>
              <a:ext uri="{FF2B5EF4-FFF2-40B4-BE49-F238E27FC236}">
                <a16:creationId xmlns:a16="http://schemas.microsoft.com/office/drawing/2014/main" id="{33C257B2-82F2-A412-0338-567C65E8831C}"/>
              </a:ext>
            </a:extLst>
          </p:cNvPr>
          <p:cNvPicPr>
            <a:picLocks noChangeAspect="1"/>
          </p:cNvPicPr>
          <p:nvPr/>
        </p:nvPicPr>
        <p:blipFill>
          <a:blip r:embed="rId2"/>
          <a:stretch>
            <a:fillRect/>
          </a:stretch>
        </p:blipFill>
        <p:spPr>
          <a:xfrm>
            <a:off x="4654296" y="1237069"/>
            <a:ext cx="6903720" cy="4383862"/>
          </a:xfrm>
          <a:prstGeom prst="rect">
            <a:avLst/>
          </a:prstGeom>
        </p:spPr>
      </p:pic>
    </p:spTree>
    <p:extLst>
      <p:ext uri="{BB962C8B-B14F-4D97-AF65-F5344CB8AC3E}">
        <p14:creationId xmlns:p14="http://schemas.microsoft.com/office/powerpoint/2010/main" val="2119106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gital financial graph">
            <a:extLst>
              <a:ext uri="{FF2B5EF4-FFF2-40B4-BE49-F238E27FC236}">
                <a16:creationId xmlns:a16="http://schemas.microsoft.com/office/drawing/2014/main" id="{2F7650AD-4330-47D6-D386-9D1DD99BE5DD}"/>
              </a:ext>
            </a:extLst>
          </p:cNvPr>
          <p:cNvPicPr>
            <a:picLocks noChangeAspect="1"/>
          </p:cNvPicPr>
          <p:nvPr/>
        </p:nvPicPr>
        <p:blipFill rotWithShape="1">
          <a:blip r:embed="rId2"/>
          <a:srcRect l="17298" t="9092" r="18054" b="-7"/>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DB9706-1939-4F32-C148-CCC6F7AFD08D}"/>
              </a:ext>
            </a:extLst>
          </p:cNvPr>
          <p:cNvSpPr>
            <a:spLocks noGrp="1"/>
          </p:cNvSpPr>
          <p:nvPr>
            <p:ph type="title"/>
          </p:nvPr>
        </p:nvSpPr>
        <p:spPr>
          <a:xfrm>
            <a:off x="371094" y="1161288"/>
            <a:ext cx="3438144" cy="1124712"/>
          </a:xfrm>
        </p:spPr>
        <p:txBody>
          <a:bodyPr anchor="b">
            <a:normAutofit/>
          </a:bodyPr>
          <a:lstStyle/>
          <a:p>
            <a:r>
              <a:rPr lang="en-US" sz="2800">
                <a:solidFill>
                  <a:schemeClr val="bg1"/>
                </a:solidFill>
                <a:cs typeface="Calibri Light"/>
              </a:rPr>
              <a:t>Introduction</a:t>
            </a:r>
            <a:endParaRPr lang="en-US" sz="2800">
              <a:solidFill>
                <a:schemeClr val="bg1"/>
              </a:solidFill>
            </a:endParaRP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C9197F3-8EF4-0215-E34F-A1225DEBB526}"/>
              </a:ext>
            </a:extLst>
          </p:cNvPr>
          <p:cNvSpPr>
            <a:spLocks noGrp="1"/>
          </p:cNvSpPr>
          <p:nvPr>
            <p:ph idx="1"/>
          </p:nvPr>
        </p:nvSpPr>
        <p:spPr>
          <a:xfrm>
            <a:off x="371094" y="2718054"/>
            <a:ext cx="3438906" cy="3207258"/>
          </a:xfrm>
        </p:spPr>
        <p:txBody>
          <a:bodyPr vert="horz" lIns="91440" tIns="45720" rIns="91440" bIns="45720" rtlCol="0" anchor="t">
            <a:normAutofit/>
          </a:bodyPr>
          <a:lstStyle/>
          <a:p>
            <a:r>
              <a:rPr lang="en-US" sz="1700">
                <a:solidFill>
                  <a:schemeClr val="bg1"/>
                </a:solidFill>
                <a:cs typeface="Calibri"/>
              </a:rPr>
              <a:t>Data plays a critical role in a wide range of applications and industries.</a:t>
            </a:r>
          </a:p>
          <a:p>
            <a:r>
              <a:rPr lang="en-US" sz="1700">
                <a:solidFill>
                  <a:schemeClr val="bg1"/>
                </a:solidFill>
                <a:cs typeface="Calibri"/>
              </a:rPr>
              <a:t>This project utilizes a cloud-based system for the collection of temperature and humidity data.</a:t>
            </a:r>
          </a:p>
          <a:p>
            <a:r>
              <a:rPr lang="en-US" sz="1700">
                <a:solidFill>
                  <a:schemeClr val="bg1"/>
                </a:solidFill>
                <a:cs typeface="Calibri"/>
              </a:rPr>
              <a:t>The data is processed and evaluated through programming and data analytics techniques.</a:t>
            </a:r>
          </a:p>
        </p:txBody>
      </p:sp>
    </p:spTree>
    <p:extLst>
      <p:ext uri="{BB962C8B-B14F-4D97-AF65-F5344CB8AC3E}">
        <p14:creationId xmlns:p14="http://schemas.microsoft.com/office/powerpoint/2010/main" val="2646833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a:extLst>
              <a:ext uri="{FF2B5EF4-FFF2-40B4-BE49-F238E27FC236}">
                <a16:creationId xmlns:a16="http://schemas.microsoft.com/office/drawing/2014/main" id="{13712BBF-DFEA-314F-F3AF-03AA9AF6407C}"/>
              </a:ext>
            </a:extLst>
          </p:cNvPr>
          <p:cNvPicPr>
            <a:picLocks noChangeAspect="1"/>
          </p:cNvPicPr>
          <p:nvPr/>
        </p:nvPicPr>
        <p:blipFill rotWithShape="1">
          <a:blip r:embed="rId2">
            <a:alphaModFix amt="40000"/>
          </a:blip>
          <a:srcRect l="3059" r="24032" b="-76"/>
          <a:stretch/>
        </p:blipFill>
        <p:spPr>
          <a:xfrm>
            <a:off x="20" y="10"/>
            <a:ext cx="12195324" cy="6863223"/>
          </a:xfrm>
          <a:prstGeom prst="rect">
            <a:avLst/>
          </a:prstGeom>
        </p:spPr>
      </p:pic>
      <p:sp>
        <p:nvSpPr>
          <p:cNvPr id="2" name="Title 1">
            <a:extLst>
              <a:ext uri="{FF2B5EF4-FFF2-40B4-BE49-F238E27FC236}">
                <a16:creationId xmlns:a16="http://schemas.microsoft.com/office/drawing/2014/main" id="{9D424DDE-EAF2-729C-52AF-8E7C178033C4}"/>
              </a:ext>
            </a:extLst>
          </p:cNvPr>
          <p:cNvSpPr>
            <a:spLocks noGrp="1"/>
          </p:cNvSpPr>
          <p:nvPr>
            <p:ph type="title"/>
          </p:nvPr>
        </p:nvSpPr>
        <p:spPr>
          <a:xfrm>
            <a:off x="841249" y="941832"/>
            <a:ext cx="10506456" cy="2057400"/>
          </a:xfrm>
        </p:spPr>
        <p:txBody>
          <a:bodyPr anchor="b">
            <a:normAutofit/>
          </a:bodyPr>
          <a:lstStyle/>
          <a:p>
            <a:r>
              <a:rPr lang="en-US" dirty="0">
                <a:solidFill>
                  <a:schemeClr val="bg1"/>
                </a:solidFill>
                <a:ea typeface="Calibri Light"/>
                <a:cs typeface="Calibri Light"/>
              </a:rPr>
              <a:t>Data Analytics - </a:t>
            </a:r>
            <a:r>
              <a:rPr lang="en-US" sz="2400" i="1" dirty="0">
                <a:solidFill>
                  <a:schemeClr val="bg1"/>
                </a:solidFill>
                <a:latin typeface="Calibri Light"/>
                <a:ea typeface="Calibri"/>
                <a:cs typeface="Calibri"/>
              </a:rPr>
              <a:t>Develop Graphical Models and Interpret Results</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BDE04D5-A675-3A1B-9808-162A7F878271}"/>
              </a:ext>
            </a:extLst>
          </p:cNvPr>
          <p:cNvSpPr>
            <a:spLocks noGrp="1"/>
          </p:cNvSpPr>
          <p:nvPr>
            <p:ph idx="1"/>
          </p:nvPr>
        </p:nvSpPr>
        <p:spPr>
          <a:xfrm>
            <a:off x="841248" y="3502152"/>
            <a:ext cx="10506456" cy="2984373"/>
          </a:xfrm>
        </p:spPr>
        <p:txBody>
          <a:bodyPr vert="horz" lIns="91440" tIns="45720" rIns="91440" bIns="45720" rtlCol="0" anchor="t">
            <a:noAutofit/>
          </a:bodyPr>
          <a:lstStyle/>
          <a:p>
            <a:r>
              <a:rPr lang="en-US" sz="1900" dirty="0">
                <a:solidFill>
                  <a:schemeClr val="bg1"/>
                </a:solidFill>
                <a:ea typeface="+mn-lt"/>
                <a:cs typeface="+mn-lt"/>
              </a:rPr>
              <a:t>Data analytics is a key component of the project, involving the systematic analysis of the weather observations stored in the local database to extract valuable insights and trends. </a:t>
            </a:r>
          </a:p>
          <a:p>
            <a:r>
              <a:rPr lang="en-US" sz="1900" dirty="0">
                <a:solidFill>
                  <a:schemeClr val="bg1"/>
                </a:solidFill>
                <a:ea typeface="+mn-lt"/>
                <a:cs typeface="+mn-lt"/>
              </a:rPr>
              <a:t>Through the use of data visualization techniques such as plots and charts, the project aims to visually represent the data in a clear and informative manner, facilitating a deeper understanding of the weather patterns and trends in the area. By analyzing the historical weather data, the project can identify patterns, correlations, and anomalies that may provide valuable insights for decision-making or future planning.</a:t>
            </a:r>
            <a:endParaRPr lang="en-US" sz="1900" dirty="0">
              <a:solidFill>
                <a:schemeClr val="bg1"/>
              </a:solidFill>
              <a:ea typeface="Calibri"/>
              <a:cs typeface="Calibri"/>
            </a:endParaRPr>
          </a:p>
          <a:p>
            <a:r>
              <a:rPr lang="en-US" sz="1900" dirty="0">
                <a:solidFill>
                  <a:schemeClr val="bg1"/>
                </a:solidFill>
                <a:ea typeface="+mn-lt"/>
                <a:cs typeface="+mn-lt"/>
              </a:rPr>
              <a:t>Overall, data analytics in this project empowers stakeholders to gain meaningful insights from the weather data, make informed decisions, and potentially predict future weather conditions, ultimately enhancing the project's effectiveness and value.</a:t>
            </a:r>
            <a:endParaRPr lang="en-US" sz="1900" dirty="0">
              <a:solidFill>
                <a:schemeClr val="bg1"/>
              </a:solidFill>
              <a:ea typeface="Calibri" panose="020F0502020204030204"/>
              <a:cs typeface="Calibri" panose="020F0502020204030204"/>
            </a:endParaRPr>
          </a:p>
        </p:txBody>
      </p:sp>
    </p:spTree>
    <p:extLst>
      <p:ext uri="{BB962C8B-B14F-4D97-AF65-F5344CB8AC3E}">
        <p14:creationId xmlns:p14="http://schemas.microsoft.com/office/powerpoint/2010/main" val="639780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sz="4400" kern="1200">
                <a:solidFill>
                  <a:schemeClr val="tx1"/>
                </a:solidFill>
                <a:latin typeface="+mj-lt"/>
                <a:ea typeface="+mj-ea"/>
                <a:cs typeface="+mj-cs"/>
              </a:rPr>
              <a:t>Plot #1</a:t>
            </a:r>
          </a:p>
        </p:txBody>
      </p:sp>
      <p:sp>
        <p:nvSpPr>
          <p:cNvPr id="14" name="Rectangle 1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ext Placeholder 6">
            <a:extLst>
              <a:ext uri="{FF2B5EF4-FFF2-40B4-BE49-F238E27FC236}">
                <a16:creationId xmlns:a16="http://schemas.microsoft.com/office/drawing/2014/main" id="{FADDAB32-E602-42AB-85E5-81A683738955}"/>
              </a:ext>
            </a:extLst>
          </p:cNvPr>
          <p:cNvSpPr>
            <a:spLocks/>
          </p:cNvSpPr>
          <p:nvPr/>
        </p:nvSpPr>
        <p:spPr>
          <a:xfrm>
            <a:off x="932879" y="1916741"/>
            <a:ext cx="2525394" cy="2659825"/>
          </a:xfrm>
          <a:prstGeom prst="rect">
            <a:avLst/>
          </a:prstGeom>
        </p:spPr>
        <p:txBody>
          <a:bodyPr lIns="91440" tIns="45720" rIns="91440" bIns="45720" anchor="t"/>
          <a:lstStyle/>
          <a:p>
            <a:pPr defTabSz="786384">
              <a:spcAft>
                <a:spcPts val="600"/>
              </a:spcAft>
            </a:pPr>
            <a:r>
              <a:rPr lang="en-US" sz="1600" kern="1200" dirty="0">
                <a:latin typeface="+mn-lt"/>
                <a:ea typeface="+mn-ea"/>
                <a:cs typeface="+mn-cs"/>
              </a:rPr>
              <a:t>Plot and code used to generate it</a:t>
            </a:r>
          </a:p>
          <a:p>
            <a:pPr marL="245745" indent="-245745" defTabSz="786384">
              <a:spcAft>
                <a:spcPts val="600"/>
              </a:spcAft>
              <a:buFont typeface="Arial" panose="020B0604020202020204" pitchFamily="34" charset="0"/>
              <a:buChar char="•"/>
            </a:pPr>
            <a:r>
              <a:rPr lang="en-US" sz="1600" kern="1200" dirty="0">
                <a:latin typeface="+mn-lt"/>
                <a:ea typeface="+mn-ea"/>
                <a:cs typeface="+mn-cs"/>
              </a:rPr>
              <a:t>Box</a:t>
            </a:r>
            <a:endParaRPr lang="en-US" sz="1600" kern="1200" dirty="0">
              <a:latin typeface="+mn-lt"/>
              <a:ea typeface="Calibri"/>
              <a:cs typeface="Calibri"/>
            </a:endParaRPr>
          </a:p>
          <a:p>
            <a:pPr marL="245745" indent="-245745" defTabSz="786384">
              <a:spcAft>
                <a:spcPts val="600"/>
              </a:spcAft>
              <a:buFont typeface="Arial" panose="020B0604020202020204" pitchFamily="34" charset="0"/>
              <a:buChar char="•"/>
            </a:pPr>
            <a:r>
              <a:rPr lang="en-US" sz="1600" kern="1200" dirty="0">
                <a:latin typeface="+mn-lt"/>
                <a:ea typeface="+mn-ea"/>
                <a:cs typeface="+mn-cs"/>
              </a:rPr>
              <a:t>Line</a:t>
            </a:r>
            <a:endParaRPr lang="en-US" sz="1600" kern="1200" dirty="0">
              <a:latin typeface="+mn-lt"/>
              <a:ea typeface="Calibri"/>
              <a:cs typeface="Calibri"/>
            </a:endParaRPr>
          </a:p>
          <a:p>
            <a:pPr marL="245745" indent="-245745" defTabSz="786384">
              <a:spcAft>
                <a:spcPts val="600"/>
              </a:spcAft>
              <a:buFont typeface="Arial" panose="020B0604020202020204" pitchFamily="34" charset="0"/>
              <a:buChar char="•"/>
            </a:pPr>
            <a:r>
              <a:rPr lang="en-US" sz="1600" kern="1200" dirty="0">
                <a:latin typeface="+mn-lt"/>
                <a:ea typeface="+mn-ea"/>
                <a:cs typeface="+mn-cs"/>
              </a:rPr>
              <a:t>Histogram</a:t>
            </a:r>
            <a:endParaRPr lang="en-US" sz="1600" kern="1200" dirty="0">
              <a:latin typeface="+mn-lt"/>
              <a:ea typeface="Calibri"/>
              <a:cs typeface="Calibri"/>
            </a:endParaRPr>
          </a:p>
          <a:p>
            <a:pPr marL="245745" indent="-245745" defTabSz="786384">
              <a:spcAft>
                <a:spcPts val="600"/>
              </a:spcAft>
              <a:buFont typeface="Arial" panose="020B0604020202020204" pitchFamily="34" charset="0"/>
              <a:buChar char="•"/>
            </a:pPr>
            <a:r>
              <a:rPr lang="en-US" sz="1600" kern="1200" dirty="0">
                <a:solidFill>
                  <a:schemeClr val="tx1"/>
                </a:solidFill>
                <a:latin typeface="+mn-lt"/>
                <a:ea typeface="+mn-ea"/>
                <a:cs typeface="+mn-cs"/>
              </a:rPr>
              <a:t>Scatter</a:t>
            </a:r>
          </a:p>
          <a:p>
            <a:pPr defTabSz="786384">
              <a:spcAft>
                <a:spcPts val="600"/>
              </a:spcAft>
            </a:pPr>
            <a:endParaRPr lang="en-US" sz="1600"/>
          </a:p>
        </p:txBody>
      </p:sp>
      <p:pic>
        <p:nvPicPr>
          <p:cNvPr id="3" name="Picture 2" descr="A graph with lines and dots&#10;&#10;Description automatically generated">
            <a:extLst>
              <a:ext uri="{FF2B5EF4-FFF2-40B4-BE49-F238E27FC236}">
                <a16:creationId xmlns:a16="http://schemas.microsoft.com/office/drawing/2014/main" id="{81B83BA4-FB44-6D17-6C02-61C4DA1E5A84}"/>
              </a:ext>
            </a:extLst>
          </p:cNvPr>
          <p:cNvPicPr>
            <a:picLocks noChangeAspect="1"/>
          </p:cNvPicPr>
          <p:nvPr/>
        </p:nvPicPr>
        <p:blipFill>
          <a:blip r:embed="rId2"/>
          <a:stretch>
            <a:fillRect/>
          </a:stretch>
        </p:blipFill>
        <p:spPr>
          <a:xfrm>
            <a:off x="7289858" y="2396017"/>
            <a:ext cx="3588262" cy="2702087"/>
          </a:xfrm>
          <a:prstGeom prst="rect">
            <a:avLst/>
          </a:prstGeom>
        </p:spPr>
      </p:pic>
      <p:pic>
        <p:nvPicPr>
          <p:cNvPr id="4" name="Picture 3" descr="A screenshot of a computer program&#10;&#10;Description automatically generated">
            <a:extLst>
              <a:ext uri="{FF2B5EF4-FFF2-40B4-BE49-F238E27FC236}">
                <a16:creationId xmlns:a16="http://schemas.microsoft.com/office/drawing/2014/main" id="{E2D481B3-0862-113E-DDD0-1B1627FFB4AD}"/>
              </a:ext>
            </a:extLst>
          </p:cNvPr>
          <p:cNvPicPr>
            <a:picLocks noChangeAspect="1"/>
          </p:cNvPicPr>
          <p:nvPr/>
        </p:nvPicPr>
        <p:blipFill>
          <a:blip r:embed="rId3"/>
          <a:stretch>
            <a:fillRect/>
          </a:stretch>
        </p:blipFill>
        <p:spPr>
          <a:xfrm>
            <a:off x="3455547" y="2396237"/>
            <a:ext cx="3821940" cy="3887553"/>
          </a:xfrm>
          <a:prstGeom prst="rect">
            <a:avLst/>
          </a:prstGeom>
        </p:spPr>
      </p:pic>
      <p:cxnSp>
        <p:nvCxnSpPr>
          <p:cNvPr id="5" name="Straight Arrow Connector 4">
            <a:extLst>
              <a:ext uri="{FF2B5EF4-FFF2-40B4-BE49-F238E27FC236}">
                <a16:creationId xmlns:a16="http://schemas.microsoft.com/office/drawing/2014/main" id="{7A18AA2D-DEAF-7A3B-679A-4B39B1FB73F4}"/>
              </a:ext>
            </a:extLst>
          </p:cNvPr>
          <p:cNvCxnSpPr/>
          <p:nvPr/>
        </p:nvCxnSpPr>
        <p:spPr>
          <a:xfrm>
            <a:off x="1870761" y="2690610"/>
            <a:ext cx="1173635" cy="353015"/>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10023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sz="4400" kern="1200">
                <a:solidFill>
                  <a:schemeClr val="tx1"/>
                </a:solidFill>
                <a:latin typeface="+mj-lt"/>
                <a:ea typeface="+mj-ea"/>
                <a:cs typeface="+mj-cs"/>
              </a:rPr>
              <a:t>Plot #2</a:t>
            </a:r>
          </a:p>
        </p:txBody>
      </p:sp>
      <p:sp>
        <p:nvSpPr>
          <p:cNvPr id="15" name="Rectangle 1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ext Placeholder 6">
            <a:extLst>
              <a:ext uri="{FF2B5EF4-FFF2-40B4-BE49-F238E27FC236}">
                <a16:creationId xmlns:a16="http://schemas.microsoft.com/office/drawing/2014/main" id="{FADDAB32-E602-42AB-85E5-81A683738955}"/>
              </a:ext>
            </a:extLst>
          </p:cNvPr>
          <p:cNvSpPr>
            <a:spLocks/>
          </p:cNvSpPr>
          <p:nvPr/>
        </p:nvSpPr>
        <p:spPr>
          <a:xfrm>
            <a:off x="838200" y="2159135"/>
            <a:ext cx="2663014" cy="2245782"/>
          </a:xfrm>
          <a:prstGeom prst="rect">
            <a:avLst/>
          </a:prstGeom>
        </p:spPr>
        <p:txBody>
          <a:bodyPr lIns="91440" tIns="45720" rIns="91440" bIns="45720" anchor="t"/>
          <a:lstStyle/>
          <a:p>
            <a:pPr defTabSz="822960">
              <a:spcAft>
                <a:spcPts val="600"/>
              </a:spcAft>
            </a:pPr>
            <a:r>
              <a:rPr lang="en-US" sz="1600" kern="1200" dirty="0">
                <a:latin typeface="+mn-lt"/>
                <a:ea typeface="+mn-ea"/>
                <a:cs typeface="+mn-cs"/>
              </a:rPr>
              <a:t>Plot and code used to generate it</a:t>
            </a:r>
          </a:p>
          <a:p>
            <a:pPr marL="257175" indent="-257175" defTabSz="822960">
              <a:spcAft>
                <a:spcPts val="600"/>
              </a:spcAft>
              <a:buFont typeface="Arial" panose="020B0604020202020204" pitchFamily="34" charset="0"/>
              <a:buChar char="•"/>
            </a:pPr>
            <a:r>
              <a:rPr lang="en-US" sz="1600" kern="1200" dirty="0">
                <a:latin typeface="+mn-lt"/>
                <a:ea typeface="+mn-ea"/>
                <a:cs typeface="+mn-cs"/>
              </a:rPr>
              <a:t>Box</a:t>
            </a:r>
            <a:endParaRPr lang="en-US" sz="1600" kern="1200" dirty="0">
              <a:latin typeface="+mn-lt"/>
              <a:ea typeface="Calibri"/>
              <a:cs typeface="Calibri"/>
            </a:endParaRPr>
          </a:p>
          <a:p>
            <a:pPr marL="257175" indent="-257175" defTabSz="822960">
              <a:spcAft>
                <a:spcPts val="600"/>
              </a:spcAft>
              <a:buFont typeface="Arial" panose="020B0604020202020204" pitchFamily="34" charset="0"/>
              <a:buChar char="•"/>
            </a:pPr>
            <a:r>
              <a:rPr lang="en-US" sz="1600" kern="1200" dirty="0">
                <a:latin typeface="+mn-lt"/>
                <a:ea typeface="+mn-ea"/>
                <a:cs typeface="+mn-cs"/>
              </a:rPr>
              <a:t>Line</a:t>
            </a:r>
            <a:endParaRPr lang="en-US" sz="1600" kern="1200" dirty="0">
              <a:latin typeface="+mn-lt"/>
              <a:ea typeface="Calibri"/>
              <a:cs typeface="Calibri"/>
            </a:endParaRPr>
          </a:p>
          <a:p>
            <a:pPr marL="257175" indent="-257175" defTabSz="822960">
              <a:spcAft>
                <a:spcPts val="600"/>
              </a:spcAft>
              <a:buFont typeface="Arial" panose="020B0604020202020204" pitchFamily="34" charset="0"/>
              <a:buChar char="•"/>
            </a:pPr>
            <a:r>
              <a:rPr lang="en-US" sz="1600" kern="1200" dirty="0">
                <a:latin typeface="+mn-lt"/>
                <a:ea typeface="+mn-ea"/>
                <a:cs typeface="+mn-cs"/>
              </a:rPr>
              <a:t>Histogram</a:t>
            </a:r>
            <a:endParaRPr lang="en-US" sz="1600" kern="1200" dirty="0">
              <a:latin typeface="+mn-lt"/>
              <a:ea typeface="Calibri"/>
              <a:cs typeface="Calibri"/>
            </a:endParaRPr>
          </a:p>
          <a:p>
            <a:pPr marL="257175" indent="-257175" defTabSz="822960">
              <a:spcAft>
                <a:spcPts val="600"/>
              </a:spcAft>
              <a:buFont typeface="Arial" panose="020B0604020202020204" pitchFamily="34" charset="0"/>
              <a:buChar char="•"/>
            </a:pPr>
            <a:r>
              <a:rPr lang="en-US" sz="1620" kern="1200" dirty="0">
                <a:solidFill>
                  <a:schemeClr val="tx1"/>
                </a:solidFill>
                <a:latin typeface="+mn-lt"/>
                <a:ea typeface="+mn-ea"/>
                <a:cs typeface="+mn-cs"/>
              </a:rPr>
              <a:t>Scatter</a:t>
            </a:r>
          </a:p>
          <a:p>
            <a:pPr defTabSz="822960">
              <a:spcAft>
                <a:spcPts val="600"/>
              </a:spcAft>
            </a:pPr>
            <a:endParaRPr lang="en-US" sz="1620" kern="1200">
              <a:latin typeface="+mn-lt"/>
              <a:ea typeface="Calibri"/>
              <a:cs typeface="Calibri"/>
            </a:endParaRPr>
          </a:p>
          <a:p>
            <a:pPr defTabSz="822960">
              <a:spcAft>
                <a:spcPts val="600"/>
              </a:spcAft>
            </a:pPr>
            <a:endParaRPr lang="en-US" kern="1200">
              <a:solidFill>
                <a:schemeClr val="tx1"/>
              </a:solidFill>
              <a:latin typeface="+mn-lt"/>
              <a:ea typeface="Calibri" panose="020F0502020204030204"/>
              <a:cs typeface="Calibri" panose="020F0502020204030204"/>
            </a:endParaRPr>
          </a:p>
        </p:txBody>
      </p:sp>
      <p:cxnSp>
        <p:nvCxnSpPr>
          <p:cNvPr id="5" name="Straight Arrow Connector 4">
            <a:extLst>
              <a:ext uri="{FF2B5EF4-FFF2-40B4-BE49-F238E27FC236}">
                <a16:creationId xmlns:a16="http://schemas.microsoft.com/office/drawing/2014/main" id="{7A18AA2D-DEAF-7A3B-679A-4B39B1FB73F4}"/>
              </a:ext>
            </a:extLst>
          </p:cNvPr>
          <p:cNvCxnSpPr/>
          <p:nvPr/>
        </p:nvCxnSpPr>
        <p:spPr>
          <a:xfrm>
            <a:off x="1645108" y="3288072"/>
            <a:ext cx="1257080" cy="118888"/>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pic>
        <p:nvPicPr>
          <p:cNvPr id="6" name="Picture 5" descr="A screenshot of a computer program&#10;&#10;Description automatically generated">
            <a:extLst>
              <a:ext uri="{FF2B5EF4-FFF2-40B4-BE49-F238E27FC236}">
                <a16:creationId xmlns:a16="http://schemas.microsoft.com/office/drawing/2014/main" id="{02A287C0-CB3A-4CF2-F8F6-003C540F0492}"/>
              </a:ext>
            </a:extLst>
          </p:cNvPr>
          <p:cNvPicPr>
            <a:picLocks noChangeAspect="1"/>
          </p:cNvPicPr>
          <p:nvPr/>
        </p:nvPicPr>
        <p:blipFill>
          <a:blip r:embed="rId2"/>
          <a:stretch>
            <a:fillRect/>
          </a:stretch>
        </p:blipFill>
        <p:spPr>
          <a:xfrm>
            <a:off x="3088120" y="2462511"/>
            <a:ext cx="8087716" cy="3588410"/>
          </a:xfrm>
          <a:prstGeom prst="rect">
            <a:avLst/>
          </a:prstGeom>
        </p:spPr>
      </p:pic>
      <p:pic>
        <p:nvPicPr>
          <p:cNvPr id="8" name="Picture 7" descr="A graph of blue and orange lines&#10;&#10;Description automatically generated">
            <a:extLst>
              <a:ext uri="{FF2B5EF4-FFF2-40B4-BE49-F238E27FC236}">
                <a16:creationId xmlns:a16="http://schemas.microsoft.com/office/drawing/2014/main" id="{5260C007-5AD3-F2A0-7877-04DFD3A58C64}"/>
              </a:ext>
            </a:extLst>
          </p:cNvPr>
          <p:cNvPicPr>
            <a:picLocks noChangeAspect="1"/>
          </p:cNvPicPr>
          <p:nvPr/>
        </p:nvPicPr>
        <p:blipFill>
          <a:blip r:embed="rId3"/>
          <a:stretch>
            <a:fillRect/>
          </a:stretch>
        </p:blipFill>
        <p:spPr>
          <a:xfrm>
            <a:off x="8084656" y="2313416"/>
            <a:ext cx="3269144" cy="2395643"/>
          </a:xfrm>
          <a:prstGeom prst="rect">
            <a:avLst/>
          </a:prstGeom>
          <a:effectLst>
            <a:outerShdw blurRad="50800" dist="127000" dir="3780000">
              <a:srgbClr val="000000">
                <a:alpha val="40000"/>
              </a:srgbClr>
            </a:outerShdw>
          </a:effectLst>
        </p:spPr>
      </p:pic>
    </p:spTree>
    <p:extLst>
      <p:ext uri="{BB962C8B-B14F-4D97-AF65-F5344CB8AC3E}">
        <p14:creationId xmlns:p14="http://schemas.microsoft.com/office/powerpoint/2010/main" val="2628934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sz="4400" kern="1200">
                <a:solidFill>
                  <a:schemeClr val="tx1"/>
                </a:solidFill>
                <a:latin typeface="+mj-lt"/>
                <a:ea typeface="+mj-ea"/>
                <a:cs typeface="+mj-cs"/>
              </a:rPr>
              <a:t>Plot #3</a:t>
            </a:r>
          </a:p>
        </p:txBody>
      </p:sp>
      <p:sp>
        <p:nvSpPr>
          <p:cNvPr id="14" name="Rectangle 1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ext Placeholder 6">
            <a:extLst>
              <a:ext uri="{FF2B5EF4-FFF2-40B4-BE49-F238E27FC236}">
                <a16:creationId xmlns:a16="http://schemas.microsoft.com/office/drawing/2014/main" id="{FADDAB32-E602-42AB-85E5-81A683738955}"/>
              </a:ext>
            </a:extLst>
          </p:cNvPr>
          <p:cNvSpPr>
            <a:spLocks/>
          </p:cNvSpPr>
          <p:nvPr/>
        </p:nvSpPr>
        <p:spPr>
          <a:xfrm>
            <a:off x="999891" y="2273867"/>
            <a:ext cx="3160329" cy="2018620"/>
          </a:xfrm>
          <a:prstGeom prst="rect">
            <a:avLst/>
          </a:prstGeom>
        </p:spPr>
        <p:txBody>
          <a:bodyPr lIns="91440" tIns="45720" rIns="91440" bIns="45720" anchor="t"/>
          <a:lstStyle/>
          <a:p>
            <a:pPr defTabSz="649224">
              <a:spcAft>
                <a:spcPts val="600"/>
              </a:spcAft>
            </a:pPr>
            <a:r>
              <a:rPr lang="en-US" sz="1600" kern="1200" dirty="0">
                <a:latin typeface="+mn-lt"/>
                <a:ea typeface="+mn-ea"/>
                <a:cs typeface="+mn-cs"/>
              </a:rPr>
              <a:t>Plot and code used to generate it</a:t>
            </a:r>
          </a:p>
          <a:p>
            <a:pPr marL="202565" indent="-202565" defTabSz="649224">
              <a:spcAft>
                <a:spcPts val="600"/>
              </a:spcAft>
              <a:buFont typeface="Arial" panose="020B0604020202020204" pitchFamily="34" charset="0"/>
              <a:buChar char="•"/>
            </a:pPr>
            <a:r>
              <a:rPr lang="en-US" sz="1600" kern="1200" dirty="0">
                <a:latin typeface="+mn-lt"/>
                <a:ea typeface="+mn-ea"/>
                <a:cs typeface="+mn-cs"/>
              </a:rPr>
              <a:t>Box</a:t>
            </a:r>
            <a:endParaRPr lang="en-US" sz="1600" kern="1200" dirty="0">
              <a:latin typeface="+mn-lt"/>
              <a:ea typeface="Calibri"/>
              <a:cs typeface="Calibri"/>
            </a:endParaRPr>
          </a:p>
          <a:p>
            <a:pPr marL="202565" indent="-202565" defTabSz="649224">
              <a:spcAft>
                <a:spcPts val="600"/>
              </a:spcAft>
              <a:buFont typeface="Arial" panose="020B0604020202020204" pitchFamily="34" charset="0"/>
              <a:buChar char="•"/>
            </a:pPr>
            <a:r>
              <a:rPr lang="en-US" sz="1600" kern="1200" dirty="0">
                <a:latin typeface="+mn-lt"/>
                <a:ea typeface="+mn-ea"/>
                <a:cs typeface="+mn-cs"/>
              </a:rPr>
              <a:t>Line</a:t>
            </a:r>
            <a:endParaRPr lang="en-US" sz="1600" kern="1200" dirty="0">
              <a:latin typeface="+mn-lt"/>
              <a:ea typeface="Calibri"/>
              <a:cs typeface="Calibri"/>
            </a:endParaRPr>
          </a:p>
          <a:p>
            <a:pPr marL="202565" indent="-202565" defTabSz="649224">
              <a:spcAft>
                <a:spcPts val="600"/>
              </a:spcAft>
              <a:buFont typeface="Arial" panose="020B0604020202020204" pitchFamily="34" charset="0"/>
              <a:buChar char="•"/>
            </a:pPr>
            <a:r>
              <a:rPr lang="en-US" sz="1600" kern="1200" dirty="0">
                <a:latin typeface="+mn-lt"/>
                <a:ea typeface="+mn-ea"/>
                <a:cs typeface="+mn-cs"/>
              </a:rPr>
              <a:t>Histogram</a:t>
            </a:r>
            <a:endParaRPr lang="en-US" sz="1600" kern="1200" dirty="0">
              <a:latin typeface="+mn-lt"/>
              <a:ea typeface="Calibri"/>
              <a:cs typeface="Calibri"/>
            </a:endParaRPr>
          </a:p>
          <a:p>
            <a:pPr marL="202565" indent="-202565" defTabSz="649224">
              <a:spcAft>
                <a:spcPts val="600"/>
              </a:spcAft>
              <a:buFont typeface="Arial" panose="020B0604020202020204" pitchFamily="34" charset="0"/>
              <a:buChar char="•"/>
            </a:pPr>
            <a:r>
              <a:rPr lang="en-US" sz="1600" kern="1200" dirty="0">
                <a:latin typeface="+mn-lt"/>
                <a:ea typeface="+mn-ea"/>
                <a:cs typeface="+mn-cs"/>
              </a:rPr>
              <a:t>Scatter</a:t>
            </a:r>
            <a:endParaRPr lang="en-US" sz="1600" kern="1200" dirty="0">
              <a:latin typeface="+mn-lt"/>
              <a:ea typeface="Calibri"/>
              <a:cs typeface="Calibri"/>
            </a:endParaRPr>
          </a:p>
          <a:p>
            <a:pPr defTabSz="649224">
              <a:spcAft>
                <a:spcPts val="600"/>
              </a:spcAft>
            </a:pPr>
            <a:endParaRPr lang="en-US" sz="1600" kern="1200">
              <a:latin typeface="+mn-lt"/>
              <a:ea typeface="Calibri"/>
              <a:cs typeface="Calibri"/>
            </a:endParaRPr>
          </a:p>
          <a:p>
            <a:pPr defTabSz="649224">
              <a:spcAft>
                <a:spcPts val="600"/>
              </a:spcAft>
            </a:pPr>
            <a:endParaRPr lang="en-US" sz="1600" kern="1200">
              <a:solidFill>
                <a:schemeClr val="tx1"/>
              </a:solidFill>
              <a:latin typeface="+mn-lt"/>
              <a:ea typeface="+mn-ea"/>
              <a:cs typeface="+mn-cs"/>
            </a:endParaRPr>
          </a:p>
        </p:txBody>
      </p:sp>
      <p:cxnSp>
        <p:nvCxnSpPr>
          <p:cNvPr id="5" name="Straight Arrow Connector 4">
            <a:extLst>
              <a:ext uri="{FF2B5EF4-FFF2-40B4-BE49-F238E27FC236}">
                <a16:creationId xmlns:a16="http://schemas.microsoft.com/office/drawing/2014/main" id="{7A18AA2D-DEAF-7A3B-679A-4B39B1FB73F4}"/>
              </a:ext>
            </a:extLst>
          </p:cNvPr>
          <p:cNvCxnSpPr/>
          <p:nvPr/>
        </p:nvCxnSpPr>
        <p:spPr>
          <a:xfrm>
            <a:off x="2413890" y="3452033"/>
            <a:ext cx="992750" cy="93889"/>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pic>
        <p:nvPicPr>
          <p:cNvPr id="3" name="Picture 2" descr="A screenshot of a computer&#10;&#10;Description automatically generated">
            <a:extLst>
              <a:ext uri="{FF2B5EF4-FFF2-40B4-BE49-F238E27FC236}">
                <a16:creationId xmlns:a16="http://schemas.microsoft.com/office/drawing/2014/main" id="{25BA87AA-BA54-7E50-6D10-7097A665498B}"/>
              </a:ext>
            </a:extLst>
          </p:cNvPr>
          <p:cNvPicPr>
            <a:picLocks noChangeAspect="1"/>
          </p:cNvPicPr>
          <p:nvPr/>
        </p:nvPicPr>
        <p:blipFill>
          <a:blip r:embed="rId2"/>
          <a:stretch>
            <a:fillRect/>
          </a:stretch>
        </p:blipFill>
        <p:spPr>
          <a:xfrm>
            <a:off x="4035665" y="2739033"/>
            <a:ext cx="6099168" cy="3544757"/>
          </a:xfrm>
          <a:prstGeom prst="rect">
            <a:avLst/>
          </a:prstGeom>
        </p:spPr>
      </p:pic>
      <p:pic>
        <p:nvPicPr>
          <p:cNvPr id="4" name="Picture 3">
            <a:extLst>
              <a:ext uri="{FF2B5EF4-FFF2-40B4-BE49-F238E27FC236}">
                <a16:creationId xmlns:a16="http://schemas.microsoft.com/office/drawing/2014/main" id="{4D1456D0-2D69-EA5B-BBE8-E25EAB82E99E}"/>
              </a:ext>
            </a:extLst>
          </p:cNvPr>
          <p:cNvPicPr>
            <a:picLocks noChangeAspect="1"/>
          </p:cNvPicPr>
          <p:nvPr/>
        </p:nvPicPr>
        <p:blipFill>
          <a:blip r:embed="rId3"/>
          <a:stretch>
            <a:fillRect/>
          </a:stretch>
        </p:blipFill>
        <p:spPr>
          <a:xfrm>
            <a:off x="7479704" y="1926266"/>
            <a:ext cx="2520261" cy="1891903"/>
          </a:xfrm>
          <a:prstGeom prst="rect">
            <a:avLst/>
          </a:prstGeom>
          <a:effectLst>
            <a:outerShdw blurRad="50800" dist="38100" dir="2700000">
              <a:srgbClr val="000000">
                <a:alpha val="40000"/>
              </a:srgbClr>
            </a:outerShdw>
          </a:effectLst>
        </p:spPr>
      </p:pic>
    </p:spTree>
    <p:extLst>
      <p:ext uri="{BB962C8B-B14F-4D97-AF65-F5344CB8AC3E}">
        <p14:creationId xmlns:p14="http://schemas.microsoft.com/office/powerpoint/2010/main" val="722460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sz="4400" kern="1200">
                <a:solidFill>
                  <a:schemeClr val="tx1"/>
                </a:solidFill>
                <a:latin typeface="+mj-lt"/>
                <a:ea typeface="+mj-ea"/>
                <a:cs typeface="+mj-cs"/>
              </a:rPr>
              <a:t>Plot #4</a:t>
            </a:r>
          </a:p>
        </p:txBody>
      </p:sp>
      <p:sp>
        <p:nvSpPr>
          <p:cNvPr id="15" name="Rectangle 1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ext Placeholder 6">
            <a:extLst>
              <a:ext uri="{FF2B5EF4-FFF2-40B4-BE49-F238E27FC236}">
                <a16:creationId xmlns:a16="http://schemas.microsoft.com/office/drawing/2014/main" id="{FADDAB32-E602-42AB-85E5-81A683738955}"/>
              </a:ext>
            </a:extLst>
          </p:cNvPr>
          <p:cNvSpPr>
            <a:spLocks/>
          </p:cNvSpPr>
          <p:nvPr/>
        </p:nvSpPr>
        <p:spPr>
          <a:xfrm>
            <a:off x="843383" y="1878641"/>
            <a:ext cx="2276661" cy="2033522"/>
          </a:xfrm>
          <a:prstGeom prst="rect">
            <a:avLst/>
          </a:prstGeom>
        </p:spPr>
        <p:txBody>
          <a:bodyPr lIns="91440" tIns="45720" rIns="91440" bIns="45720" anchor="t"/>
          <a:lstStyle/>
          <a:p>
            <a:pPr defTabSz="722376">
              <a:spcAft>
                <a:spcPts val="600"/>
              </a:spcAft>
            </a:pPr>
            <a:r>
              <a:rPr lang="en-US" sz="1600" kern="1200" dirty="0">
                <a:latin typeface="+mn-lt"/>
                <a:ea typeface="+mn-ea"/>
                <a:cs typeface="+mn-cs"/>
              </a:rPr>
              <a:t>Plot and code used to generate it</a:t>
            </a:r>
          </a:p>
          <a:p>
            <a:pPr marL="225425" indent="-225425" defTabSz="722376">
              <a:spcAft>
                <a:spcPts val="600"/>
              </a:spcAft>
              <a:buFont typeface="Arial" panose="020B0604020202020204" pitchFamily="34" charset="0"/>
              <a:buChar char="•"/>
            </a:pPr>
            <a:r>
              <a:rPr lang="en-US" sz="1600" kern="1200" dirty="0">
                <a:latin typeface="+mn-lt"/>
                <a:ea typeface="+mn-ea"/>
                <a:cs typeface="+mn-cs"/>
              </a:rPr>
              <a:t>Box</a:t>
            </a:r>
            <a:endParaRPr lang="en-US" sz="1600" kern="1200" dirty="0">
              <a:latin typeface="+mn-lt"/>
              <a:ea typeface="Calibri"/>
              <a:cs typeface="Calibri"/>
            </a:endParaRPr>
          </a:p>
          <a:p>
            <a:pPr marL="225425" indent="-225425" defTabSz="722376">
              <a:spcAft>
                <a:spcPts val="600"/>
              </a:spcAft>
              <a:buFont typeface="Arial" panose="020B0604020202020204" pitchFamily="34" charset="0"/>
              <a:buChar char="•"/>
            </a:pPr>
            <a:r>
              <a:rPr lang="en-US" sz="1600" kern="1200" dirty="0">
                <a:latin typeface="+mn-lt"/>
                <a:ea typeface="+mn-ea"/>
                <a:cs typeface="+mn-cs"/>
              </a:rPr>
              <a:t>Line</a:t>
            </a:r>
            <a:endParaRPr lang="en-US" sz="1600" kern="1200" dirty="0">
              <a:latin typeface="+mn-lt"/>
              <a:ea typeface="Calibri"/>
              <a:cs typeface="Calibri"/>
            </a:endParaRPr>
          </a:p>
          <a:p>
            <a:pPr marL="225425" indent="-225425" defTabSz="722376">
              <a:spcAft>
                <a:spcPts val="600"/>
              </a:spcAft>
              <a:buFont typeface="Arial" panose="020B0604020202020204" pitchFamily="34" charset="0"/>
              <a:buChar char="•"/>
            </a:pPr>
            <a:r>
              <a:rPr lang="en-US" sz="1600" kern="1200" dirty="0">
                <a:latin typeface="+mn-lt"/>
                <a:ea typeface="+mn-ea"/>
                <a:cs typeface="+mn-cs"/>
              </a:rPr>
              <a:t>Histogram</a:t>
            </a:r>
            <a:endParaRPr lang="en-US" sz="1600" kern="1200" dirty="0">
              <a:latin typeface="+mn-lt"/>
              <a:ea typeface="Calibri"/>
              <a:cs typeface="Calibri"/>
            </a:endParaRPr>
          </a:p>
          <a:p>
            <a:pPr marL="225425" indent="-225425" defTabSz="722376">
              <a:spcAft>
                <a:spcPts val="600"/>
              </a:spcAft>
              <a:buFont typeface="Arial" panose="020B0604020202020204" pitchFamily="34" charset="0"/>
              <a:buChar char="•"/>
            </a:pPr>
            <a:r>
              <a:rPr lang="en-US" sz="1600" kern="1200" dirty="0">
                <a:solidFill>
                  <a:schemeClr val="tx1"/>
                </a:solidFill>
                <a:latin typeface="+mn-lt"/>
                <a:ea typeface="+mn-ea"/>
                <a:cs typeface="+mn-cs"/>
              </a:rPr>
              <a:t>Scatter</a:t>
            </a:r>
            <a:endParaRPr lang="en-US" sz="1600" kern="1200" dirty="0">
              <a:solidFill>
                <a:schemeClr val="tx1"/>
              </a:solidFill>
              <a:latin typeface="+mn-lt"/>
              <a:ea typeface="Calibri" panose="020F0502020204030204"/>
              <a:cs typeface="Calibri" panose="020F0502020204030204"/>
            </a:endParaRPr>
          </a:p>
          <a:p>
            <a:pPr defTabSz="722376">
              <a:spcAft>
                <a:spcPts val="600"/>
              </a:spcAft>
            </a:pPr>
            <a:endParaRPr lang="en-US" sz="1600" kern="1200">
              <a:latin typeface="+mn-lt"/>
              <a:ea typeface="Calibri"/>
              <a:cs typeface="Calibri"/>
            </a:endParaRPr>
          </a:p>
          <a:p>
            <a:pPr defTabSz="722376">
              <a:spcAft>
                <a:spcPts val="600"/>
              </a:spcAft>
            </a:pPr>
            <a:endParaRPr lang="en-US" sz="1600" kern="1200">
              <a:solidFill>
                <a:schemeClr val="tx1"/>
              </a:solidFill>
              <a:latin typeface="+mn-lt"/>
              <a:ea typeface="+mn-ea"/>
              <a:cs typeface="+mn-cs"/>
            </a:endParaRPr>
          </a:p>
        </p:txBody>
      </p:sp>
      <p:cxnSp>
        <p:nvCxnSpPr>
          <p:cNvPr id="5" name="Straight Arrow Connector 4">
            <a:extLst>
              <a:ext uri="{FF2B5EF4-FFF2-40B4-BE49-F238E27FC236}">
                <a16:creationId xmlns:a16="http://schemas.microsoft.com/office/drawing/2014/main" id="{7A18AA2D-DEAF-7A3B-679A-4B39B1FB73F4}"/>
              </a:ext>
            </a:extLst>
          </p:cNvPr>
          <p:cNvCxnSpPr/>
          <p:nvPr/>
        </p:nvCxnSpPr>
        <p:spPr>
          <a:xfrm>
            <a:off x="2007134" y="3594364"/>
            <a:ext cx="1094935" cy="103554"/>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pic>
        <p:nvPicPr>
          <p:cNvPr id="6" name="Picture 5" descr="A screenshot of a computer program&#10;&#10;Description automatically generated">
            <a:extLst>
              <a:ext uri="{FF2B5EF4-FFF2-40B4-BE49-F238E27FC236}">
                <a16:creationId xmlns:a16="http://schemas.microsoft.com/office/drawing/2014/main" id="{C90CCDCD-53AE-D02B-1CD1-ECFE598BB26A}"/>
              </a:ext>
            </a:extLst>
          </p:cNvPr>
          <p:cNvPicPr>
            <a:picLocks noChangeAspect="1"/>
          </p:cNvPicPr>
          <p:nvPr/>
        </p:nvPicPr>
        <p:blipFill>
          <a:blip r:embed="rId2"/>
          <a:stretch>
            <a:fillRect/>
          </a:stretch>
        </p:blipFill>
        <p:spPr>
          <a:xfrm>
            <a:off x="3629778" y="2283772"/>
            <a:ext cx="6885154" cy="4000018"/>
          </a:xfrm>
          <a:prstGeom prst="rect">
            <a:avLst/>
          </a:prstGeom>
        </p:spPr>
      </p:pic>
      <p:pic>
        <p:nvPicPr>
          <p:cNvPr id="8" name="Picture 7">
            <a:extLst>
              <a:ext uri="{FF2B5EF4-FFF2-40B4-BE49-F238E27FC236}">
                <a16:creationId xmlns:a16="http://schemas.microsoft.com/office/drawing/2014/main" id="{08F61616-49ED-57D0-388B-ADA7BA24FA3D}"/>
              </a:ext>
            </a:extLst>
          </p:cNvPr>
          <p:cNvPicPr>
            <a:picLocks noChangeAspect="1"/>
          </p:cNvPicPr>
          <p:nvPr/>
        </p:nvPicPr>
        <p:blipFill>
          <a:blip r:embed="rId3"/>
          <a:stretch>
            <a:fillRect/>
          </a:stretch>
        </p:blipFill>
        <p:spPr>
          <a:xfrm>
            <a:off x="7757326" y="2281332"/>
            <a:ext cx="2772141" cy="2086638"/>
          </a:xfrm>
          <a:prstGeom prst="rect">
            <a:avLst/>
          </a:prstGeom>
          <a:effectLst>
            <a:outerShdw blurRad="50800" dist="38100" dir="2700000">
              <a:srgbClr val="000000">
                <a:alpha val="40000"/>
              </a:srgbClr>
            </a:outerShdw>
          </a:effectLst>
        </p:spPr>
      </p:pic>
    </p:spTree>
    <p:extLst>
      <p:ext uri="{BB962C8B-B14F-4D97-AF65-F5344CB8AC3E}">
        <p14:creationId xmlns:p14="http://schemas.microsoft.com/office/powerpoint/2010/main" val="471125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F7AFB9A-7364-478C-B48B-8523CDD9A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36678033-86B6-40E6-BE90-78D8ED4E3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D2542E1A-076E-4A34-BB67-2BF961754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438913" y="859536"/>
            <a:ext cx="4832802" cy="1243584"/>
          </a:xfrm>
        </p:spPr>
        <p:txBody>
          <a:bodyPr vert="horz" lIns="91440" tIns="45720" rIns="91440" bIns="45720" rtlCol="0" anchor="ctr">
            <a:normAutofit/>
          </a:bodyPr>
          <a:lstStyle/>
          <a:p>
            <a:r>
              <a:rPr lang="en-US" sz="3400"/>
              <a:t>Analysis</a:t>
            </a:r>
            <a:br>
              <a:rPr lang="en-US" sz="3400"/>
            </a:br>
            <a:endParaRPr lang="en-US" sz="3400"/>
          </a:p>
        </p:txBody>
      </p:sp>
      <p:sp>
        <p:nvSpPr>
          <p:cNvPr id="28" name="Rectangle 2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438912" y="2512611"/>
            <a:ext cx="4832803" cy="1578376"/>
          </a:xfrm>
        </p:spPr>
        <p:txBody>
          <a:bodyPr vert="horz" lIns="91440" tIns="45720" rIns="91440" bIns="45720" rtlCol="0" anchor="t">
            <a:normAutofit lnSpcReduction="10000"/>
          </a:bodyPr>
          <a:lstStyle/>
          <a:p>
            <a:pPr marL="285750" indent="-228600">
              <a:buFont typeface="Arial" panose="020B0604020202020204" pitchFamily="34" charset="0"/>
              <a:buChar char="•"/>
            </a:pPr>
            <a:r>
              <a:rPr lang="en-US" sz="1800" dirty="0"/>
              <a:t>Think of your own question and create a chart/graph to answer it</a:t>
            </a:r>
            <a:endParaRPr lang="en-US" sz="1800" i="1" dirty="0"/>
          </a:p>
          <a:p>
            <a:pPr marL="285750" indent="-228600">
              <a:buFont typeface="Arial" panose="020B0604020202020204" pitchFamily="34" charset="0"/>
              <a:buChar char="•"/>
            </a:pPr>
            <a:r>
              <a:rPr lang="en-US" sz="1800" i="1" dirty="0"/>
              <a:t>What were the temperatures in Fahrenheit for Week 1 and Week 2?</a:t>
            </a:r>
          </a:p>
          <a:p>
            <a:pPr marL="285750" indent="-228600">
              <a:buFont typeface="Arial" panose="020B0604020202020204" pitchFamily="34" charset="0"/>
              <a:buChar char="•"/>
            </a:pPr>
            <a:r>
              <a:rPr lang="en-US" sz="1800" dirty="0"/>
              <a:t>Answer supported by Chart:</a:t>
            </a:r>
            <a:endParaRPr lang="en-US" sz="1800" dirty="0">
              <a:ea typeface="Calibri"/>
              <a:cs typeface="Calibri"/>
            </a:endParaRPr>
          </a:p>
          <a:p>
            <a:pPr marL="285750" indent="-228600">
              <a:buFont typeface="Arial" panose="020B0604020202020204" pitchFamily="34" charset="0"/>
              <a:buChar char="•"/>
            </a:pPr>
            <a:endParaRPr lang="en-US" sz="1800"/>
          </a:p>
          <a:p>
            <a:pPr marL="285750" indent="-228600">
              <a:buFont typeface="Arial" panose="020B0604020202020204" pitchFamily="34" charset="0"/>
              <a:buChar char="•"/>
            </a:pPr>
            <a:endParaRPr lang="en-US" sz="1800"/>
          </a:p>
          <a:p>
            <a:pPr marL="285750" indent="-228600">
              <a:buFont typeface="Arial" panose="020B0604020202020204" pitchFamily="34" charset="0"/>
              <a:buChar char="•"/>
            </a:pPr>
            <a:endParaRPr lang="en-US" sz="1800"/>
          </a:p>
          <a:p>
            <a:pPr indent="-228600">
              <a:buFont typeface="Arial" panose="020B0604020202020204" pitchFamily="34" charset="0"/>
              <a:buChar char="•"/>
            </a:pPr>
            <a:endParaRPr lang="en-US" sz="1800"/>
          </a:p>
          <a:p>
            <a:pPr indent="-228600">
              <a:buFont typeface="Arial" panose="020B0604020202020204" pitchFamily="34" charset="0"/>
              <a:buChar char="•"/>
            </a:pPr>
            <a:endParaRPr lang="en-US" sz="1800"/>
          </a:p>
        </p:txBody>
      </p:sp>
      <p:pic>
        <p:nvPicPr>
          <p:cNvPr id="5" name="Picture 4" descr="A graph of blue and orange lines&#10;&#10;Description automatically generated">
            <a:extLst>
              <a:ext uri="{FF2B5EF4-FFF2-40B4-BE49-F238E27FC236}">
                <a16:creationId xmlns:a16="http://schemas.microsoft.com/office/drawing/2014/main" id="{98878746-5CD3-FEA8-1AE0-029DF1979278}"/>
              </a:ext>
            </a:extLst>
          </p:cNvPr>
          <p:cNvPicPr>
            <a:picLocks noChangeAspect="1"/>
          </p:cNvPicPr>
          <p:nvPr/>
        </p:nvPicPr>
        <p:blipFill>
          <a:blip r:embed="rId2"/>
          <a:stretch>
            <a:fillRect/>
          </a:stretch>
        </p:blipFill>
        <p:spPr>
          <a:xfrm>
            <a:off x="7363030" y="517600"/>
            <a:ext cx="3644395" cy="2743200"/>
          </a:xfrm>
          <a:prstGeom prst="rect">
            <a:avLst/>
          </a:prstGeom>
        </p:spPr>
      </p:pic>
      <p:pic>
        <p:nvPicPr>
          <p:cNvPr id="3" name="Picture 2" descr="A screen shot of a computer program&#10;&#10;Description automatically generated">
            <a:extLst>
              <a:ext uri="{FF2B5EF4-FFF2-40B4-BE49-F238E27FC236}">
                <a16:creationId xmlns:a16="http://schemas.microsoft.com/office/drawing/2014/main" id="{28F7C52E-AC76-9A70-988B-C60602E9CD49}"/>
              </a:ext>
            </a:extLst>
          </p:cNvPr>
          <p:cNvPicPr>
            <a:picLocks noChangeAspect="1"/>
          </p:cNvPicPr>
          <p:nvPr/>
        </p:nvPicPr>
        <p:blipFill>
          <a:blip r:embed="rId3"/>
          <a:stretch>
            <a:fillRect/>
          </a:stretch>
        </p:blipFill>
        <p:spPr>
          <a:xfrm>
            <a:off x="3883693" y="3516699"/>
            <a:ext cx="7121681" cy="2739252"/>
          </a:xfrm>
          <a:prstGeom prst="rect">
            <a:avLst/>
          </a:prstGeom>
        </p:spPr>
      </p:pic>
    </p:spTree>
    <p:extLst>
      <p:ext uri="{BB962C8B-B14F-4D97-AF65-F5344CB8AC3E}">
        <p14:creationId xmlns:p14="http://schemas.microsoft.com/office/powerpoint/2010/main" val="3499379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Prediction</a:t>
            </a:r>
            <a:br>
              <a:rPr lang="en-US" sz="4400" dirty="0"/>
            </a:br>
            <a:endParaRPr lang="en-US" sz="4400" dirty="0"/>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39788" y="2057400"/>
            <a:ext cx="8787538" cy="3811588"/>
          </a:xfrm>
        </p:spPr>
        <p:txBody>
          <a:bodyPr vert="horz" lIns="91440" tIns="45720" rIns="91440" bIns="45720" rtlCol="0" anchor="t">
            <a:normAutofit/>
          </a:bodyPr>
          <a:lstStyle/>
          <a:p>
            <a:pPr marL="285750" indent="-285750">
              <a:buFont typeface="Arial" panose="020B0604020202020204" pitchFamily="34" charset="0"/>
              <a:buChar char="•"/>
            </a:pPr>
            <a:r>
              <a:rPr lang="en-US" dirty="0"/>
              <a:t>Develop a prediction based on the data. </a:t>
            </a:r>
            <a:r>
              <a:rPr lang="en-US" i="1" dirty="0">
                <a:solidFill>
                  <a:srgbClr val="7030A0"/>
                </a:solidFill>
              </a:rPr>
              <a:t>Based on the current data, the temperatures for week one were consistent, while week two exhibited significant variation, ranging from the low 50s to the upper 80s. Given this variability, I would predict that the incoming week would be an average of the two. I'd recommend that additional trials be conducted to gather more data points and further understand the fluctuations in temperature. Other factors may also be needed.</a:t>
            </a:r>
            <a:endParaRPr lang="en-US" i="1" dirty="0" err="1">
              <a:solidFill>
                <a:srgbClr val="7030A0"/>
              </a:solidFill>
              <a:ea typeface="Calibri"/>
              <a:cs typeface="Calibri"/>
            </a:endParaRPr>
          </a:p>
          <a:p>
            <a:pPr marL="285750" indent="-285750">
              <a:buFont typeface="Arial" panose="020B0604020202020204" pitchFamily="34" charset="0"/>
              <a:buChar char="•"/>
            </a:pPr>
            <a:r>
              <a:rPr lang="en-US" dirty="0"/>
              <a:t>What variations in temperature and humidity do you expect over the next few hours or days? </a:t>
            </a:r>
            <a:br>
              <a:rPr lang="en-US" dirty="0"/>
            </a:br>
            <a:r>
              <a:rPr lang="en-US" i="1" dirty="0">
                <a:solidFill>
                  <a:srgbClr val="7030A0"/>
                </a:solidFill>
                <a:cs typeface="Calibri"/>
              </a:rPr>
              <a:t>Changes in temperature will depend upon weather conditions such as rain/storms. I think the average temps will vary between the 60s and 70s similar to Week 1 and Week 2.</a:t>
            </a:r>
          </a:p>
          <a:p>
            <a:pPr marL="285750" indent="-285750">
              <a:buChar char="•"/>
            </a:pPr>
            <a:r>
              <a:rPr lang="en-US" dirty="0"/>
              <a:t>How would humidity change if temperature goes up or down?</a:t>
            </a:r>
            <a:br>
              <a:rPr lang="en-US" dirty="0"/>
            </a:br>
            <a:r>
              <a:rPr lang="en-US" i="1" dirty="0">
                <a:solidFill>
                  <a:srgbClr val="7030A0"/>
                </a:solidFill>
                <a:cs typeface="Calibri"/>
              </a:rPr>
              <a:t>As temperature increases, the air can hold more moisture, so the relative humidity decreases.</a:t>
            </a:r>
            <a:br>
              <a:rPr lang="en-US" i="1" dirty="0">
                <a:solidFill>
                  <a:srgbClr val="7030A0"/>
                </a:solidFill>
                <a:cs typeface="Calibri"/>
              </a:rPr>
            </a:br>
            <a:r>
              <a:rPr lang="en-US" i="1" dirty="0">
                <a:solidFill>
                  <a:srgbClr val="7030A0"/>
                </a:solidFill>
                <a:cs typeface="Calibri"/>
              </a:rPr>
              <a:t>As temperature decreases, the air can hold less moisture, so the relative humidity increases.</a:t>
            </a:r>
          </a:p>
          <a:p>
            <a:endParaRPr lang="en-US" dirty="0"/>
          </a:p>
        </p:txBody>
      </p:sp>
    </p:spTree>
    <p:extLst>
      <p:ext uri="{BB962C8B-B14F-4D97-AF65-F5344CB8AC3E}">
        <p14:creationId xmlns:p14="http://schemas.microsoft.com/office/powerpoint/2010/main" val="82809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gital financial graph">
            <a:extLst>
              <a:ext uri="{FF2B5EF4-FFF2-40B4-BE49-F238E27FC236}">
                <a16:creationId xmlns:a16="http://schemas.microsoft.com/office/drawing/2014/main" id="{2F7650AD-4330-47D6-D386-9D1DD99BE5DD}"/>
              </a:ext>
            </a:extLst>
          </p:cNvPr>
          <p:cNvPicPr>
            <a:picLocks noChangeAspect="1"/>
          </p:cNvPicPr>
          <p:nvPr/>
        </p:nvPicPr>
        <p:blipFill rotWithShape="1">
          <a:blip r:embed="rId2"/>
          <a:srcRect l="17298" t="9092" r="18054" b="-7"/>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DB9706-1939-4F32-C148-CCC6F7AFD08D}"/>
              </a:ext>
            </a:extLst>
          </p:cNvPr>
          <p:cNvSpPr>
            <a:spLocks noGrp="1"/>
          </p:cNvSpPr>
          <p:nvPr>
            <p:ph type="title"/>
          </p:nvPr>
        </p:nvSpPr>
        <p:spPr>
          <a:xfrm>
            <a:off x="371094" y="1161288"/>
            <a:ext cx="3438144" cy="1124712"/>
          </a:xfrm>
        </p:spPr>
        <p:txBody>
          <a:bodyPr anchor="b">
            <a:normAutofit/>
          </a:bodyPr>
          <a:lstStyle/>
          <a:p>
            <a:r>
              <a:rPr lang="en-US" sz="2800" dirty="0">
                <a:solidFill>
                  <a:schemeClr val="bg1"/>
                </a:solidFill>
                <a:cs typeface="Calibri Light"/>
              </a:rPr>
              <a:t>Challenges</a:t>
            </a:r>
            <a:endParaRPr lang="en-US" sz="2800" dirty="0">
              <a:solidFill>
                <a:schemeClr val="bg1"/>
              </a:solidFill>
            </a:endParaRP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C9197F3-8EF4-0215-E34F-A1225DEBB526}"/>
              </a:ext>
            </a:extLst>
          </p:cNvPr>
          <p:cNvSpPr>
            <a:spLocks noGrp="1"/>
          </p:cNvSpPr>
          <p:nvPr>
            <p:ph idx="1"/>
          </p:nvPr>
        </p:nvSpPr>
        <p:spPr>
          <a:xfrm>
            <a:off x="423480" y="2718054"/>
            <a:ext cx="9044370" cy="2788158"/>
          </a:xfrm>
        </p:spPr>
        <p:txBody>
          <a:bodyPr vert="horz" lIns="91440" tIns="45720" rIns="91440" bIns="45720" rtlCol="0" anchor="t">
            <a:normAutofit fontScale="92500" lnSpcReduction="10000"/>
          </a:bodyPr>
          <a:lstStyle/>
          <a:p>
            <a:pPr marL="514350" indent="-514350">
              <a:buAutoNum type="arabicPeriod"/>
            </a:pPr>
            <a:r>
              <a:rPr lang="en-US" sz="2000" u="sng" dirty="0">
                <a:solidFill>
                  <a:srgbClr val="FFFFFF"/>
                </a:solidFill>
                <a:ea typeface="Calibri"/>
                <a:cs typeface="Calibri"/>
              </a:rPr>
              <a:t>Data quality and consistency:</a:t>
            </a:r>
            <a:r>
              <a:rPr lang="en-US" sz="2000" dirty="0">
                <a:solidFill>
                  <a:srgbClr val="FFFFFF"/>
                </a:solidFill>
                <a:ea typeface="Calibri"/>
                <a:cs typeface="Calibri"/>
              </a:rPr>
              <a:t> One of the main challenges in this project was ensuring the accuracy and consistency of the weather data collected from various sources. Inaccurate or incomplete data may lead to unreliable predictions and analysis.</a:t>
            </a:r>
          </a:p>
          <a:p>
            <a:pPr marL="514350" indent="-514350">
              <a:buAutoNum type="arabicPeriod"/>
            </a:pPr>
            <a:r>
              <a:rPr lang="en-US" sz="2000" u="sng" dirty="0">
                <a:solidFill>
                  <a:srgbClr val="FFFFFF"/>
                </a:solidFill>
                <a:ea typeface="Calibri"/>
                <a:cs typeface="Calibri"/>
              </a:rPr>
              <a:t>Variability in weather patterns:</a:t>
            </a:r>
            <a:r>
              <a:rPr lang="en-US" sz="2000" dirty="0">
                <a:solidFill>
                  <a:srgbClr val="FFFFFF"/>
                </a:solidFill>
                <a:ea typeface="Calibri"/>
                <a:cs typeface="Calibri"/>
              </a:rPr>
              <a:t> Weather patterns can be highly variable and unpredictable, making it challenging to accurately forecast future weather conditions. Sudden changes in temperature, precipitation, or wind patterns can impact the reliability of predictions.</a:t>
            </a:r>
          </a:p>
          <a:p>
            <a:pPr marL="514350" indent="-514350">
              <a:buAutoNum type="arabicPeriod"/>
            </a:pPr>
            <a:r>
              <a:rPr lang="en-US" sz="2000" u="sng" dirty="0">
                <a:solidFill>
                  <a:srgbClr val="FFFFFF"/>
                </a:solidFill>
                <a:ea typeface="Calibri"/>
                <a:cs typeface="Calibri"/>
              </a:rPr>
              <a:t>Limited historical data:</a:t>
            </a:r>
            <a:r>
              <a:rPr lang="en-US" sz="2000" dirty="0">
                <a:solidFill>
                  <a:srgbClr val="FFFFFF"/>
                </a:solidFill>
                <a:ea typeface="Calibri"/>
                <a:cs typeface="Calibri"/>
              </a:rPr>
              <a:t> The availability of limited historical weather data may restrict the ability to perform long-term trend analysis or generate accurate forecasts. More extensive datasets are often required to improve the accuracy of predictions.</a:t>
            </a:r>
          </a:p>
          <a:p>
            <a:pPr marL="0" indent="0">
              <a:buNone/>
            </a:pPr>
            <a:endParaRPr lang="en-US" sz="2400" dirty="0">
              <a:solidFill>
                <a:srgbClr val="FFFFFF"/>
              </a:solidFill>
              <a:ea typeface="Calibri"/>
              <a:cs typeface="Calibri"/>
            </a:endParaRPr>
          </a:p>
        </p:txBody>
      </p:sp>
      <p:sp>
        <p:nvSpPr>
          <p:cNvPr id="4" name="TextBox 3">
            <a:extLst>
              <a:ext uri="{FF2B5EF4-FFF2-40B4-BE49-F238E27FC236}">
                <a16:creationId xmlns:a16="http://schemas.microsoft.com/office/drawing/2014/main" id="{5384476E-2041-B685-C29D-40482C9BDE56}"/>
              </a:ext>
            </a:extLst>
          </p:cNvPr>
          <p:cNvSpPr txBox="1"/>
          <p:nvPr/>
        </p:nvSpPr>
        <p:spPr>
          <a:xfrm>
            <a:off x="971549" y="5505450"/>
            <a:ext cx="877252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solidFill>
                  <a:srgbClr val="FFFFFF"/>
                </a:solidFill>
                <a:latin typeface="Calibri Light"/>
                <a:ea typeface="Calibri"/>
                <a:cs typeface="Calibri"/>
              </a:rPr>
              <a:t>Addressing these challenges through thorough data validation, advanced analytics techniques, and continuous monitoring and adjustment of predictive models can help enhance the accuracy and reliability of weather predictions in the project.</a:t>
            </a:r>
            <a:endParaRPr lang="en-US" sz="1600" i="1" dirty="0">
              <a:latin typeface="Calibri Light"/>
            </a:endParaRPr>
          </a:p>
        </p:txBody>
      </p:sp>
    </p:spTree>
    <p:extLst>
      <p:ext uri="{BB962C8B-B14F-4D97-AF65-F5344CB8AC3E}">
        <p14:creationId xmlns:p14="http://schemas.microsoft.com/office/powerpoint/2010/main" val="3032578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F01E31-DAC2-0588-78C4-6FEEA0051264}"/>
              </a:ext>
            </a:extLst>
          </p:cNvPr>
          <p:cNvSpPr>
            <a:spLocks noGrp="1"/>
          </p:cNvSpPr>
          <p:nvPr>
            <p:ph type="title"/>
          </p:nvPr>
        </p:nvSpPr>
        <p:spPr>
          <a:xfrm>
            <a:off x="841248" y="548640"/>
            <a:ext cx="3600860" cy="5431536"/>
          </a:xfrm>
        </p:spPr>
        <p:txBody>
          <a:bodyPr>
            <a:normAutofit/>
          </a:bodyPr>
          <a:lstStyle/>
          <a:p>
            <a:r>
              <a:rPr lang="en-US" sz="5400">
                <a:ea typeface="Calibri Light"/>
                <a:cs typeface="Calibri Light"/>
              </a:rPr>
              <a:t>Career Skills</a:t>
            </a:r>
            <a:endParaRPr lang="en-US"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13EDAE-5AD1-69CE-70FD-50C8BE17BA0B}"/>
              </a:ext>
            </a:extLst>
          </p:cNvPr>
          <p:cNvSpPr>
            <a:spLocks noGrp="1"/>
          </p:cNvSpPr>
          <p:nvPr>
            <p:ph idx="1"/>
          </p:nvPr>
        </p:nvSpPr>
        <p:spPr>
          <a:xfrm>
            <a:off x="5126418" y="552091"/>
            <a:ext cx="6224335" cy="5431536"/>
          </a:xfrm>
        </p:spPr>
        <p:txBody>
          <a:bodyPr vert="horz" lIns="91440" tIns="45720" rIns="91440" bIns="45720" rtlCol="0" anchor="ctr">
            <a:normAutofit/>
          </a:bodyPr>
          <a:lstStyle/>
          <a:p>
            <a:r>
              <a:rPr lang="en-US" sz="1200">
                <a:ea typeface="+mn-lt"/>
                <a:cs typeface="+mn-lt"/>
              </a:rPr>
              <a:t>Data analysis and interpretation: Analyzing weather data, identifying trends, and making predictions require strong data analysis skills. This project can help develop skills in data interpretation, statistical analysis, and drawing meaningful insights from complex datasets.</a:t>
            </a:r>
            <a:endParaRPr lang="en-US" sz="1200">
              <a:ea typeface="Calibri" panose="020F0502020204030204"/>
              <a:cs typeface="Calibri" panose="020F0502020204030204"/>
            </a:endParaRPr>
          </a:p>
          <a:p>
            <a:r>
              <a:rPr lang="en-US" sz="1200">
                <a:ea typeface="+mn-lt"/>
                <a:cs typeface="+mn-lt"/>
              </a:rPr>
              <a:t>Critical thinking and problem-solving: Addressing challenges such as data variability, limited historical data, and complex weather patterns can enhance critical thinking and problem-solving skills. Finding creative solutions to overcome obstacles in the project can help develop these skills.</a:t>
            </a:r>
            <a:endParaRPr lang="en-US" sz="1200">
              <a:ea typeface="Calibri" panose="020F0502020204030204"/>
              <a:cs typeface="Calibri" panose="020F0502020204030204"/>
            </a:endParaRPr>
          </a:p>
          <a:p>
            <a:r>
              <a:rPr lang="en-US" sz="1200">
                <a:ea typeface="+mn-lt"/>
                <a:cs typeface="+mn-lt"/>
              </a:rPr>
              <a:t>Research skills: Gathering weather data from various sources, understanding weather patterns, and exploring different factors that influence weather conditions can improve research skills. Conducting thorough research to validate predictions and analyze trends is essential in this project.</a:t>
            </a:r>
            <a:endParaRPr lang="en-US" sz="1200">
              <a:ea typeface="Calibri" panose="020F0502020204030204"/>
              <a:cs typeface="Calibri" panose="020F0502020204030204"/>
            </a:endParaRPr>
          </a:p>
          <a:p>
            <a:r>
              <a:rPr lang="en-US" sz="1200">
                <a:ea typeface="+mn-lt"/>
                <a:cs typeface="+mn-lt"/>
              </a:rPr>
              <a:t>Communication skills: Presenting forecasted temperature trends, explaining data analysis methods, and discussing findings with stakeholders require effective communication skills. This project can help develop skills in conveying complex information in a clear and concise manner.</a:t>
            </a:r>
            <a:endParaRPr lang="en-US" sz="1200">
              <a:ea typeface="Calibri" panose="020F0502020204030204"/>
              <a:cs typeface="Calibri" panose="020F0502020204030204"/>
            </a:endParaRPr>
          </a:p>
          <a:p>
            <a:r>
              <a:rPr lang="en-US" sz="1200">
                <a:ea typeface="+mn-lt"/>
                <a:cs typeface="+mn-lt"/>
              </a:rPr>
              <a:t>Technical skills: Working with weather data often involves using specialized software, tools, and programming languages for data analysis and modeling. Developing technical skills in data manipulation, visualization, and modeling can be valuable in this project.</a:t>
            </a:r>
            <a:endParaRPr lang="en-US" sz="1200">
              <a:ea typeface="Calibri" panose="020F0502020204030204"/>
              <a:cs typeface="Calibri" panose="020F0502020204030204"/>
            </a:endParaRPr>
          </a:p>
          <a:p>
            <a:r>
              <a:rPr lang="en-US" sz="1200">
                <a:ea typeface="+mn-lt"/>
                <a:cs typeface="+mn-lt"/>
              </a:rPr>
              <a:t>Project management skills: Managing timelines, coordinating data collection, and ensuring the project progresses smoothly require strong project management skills. This project can provide opportunities to enhance skills in organization, planning, and execution.</a:t>
            </a:r>
            <a:endParaRPr lang="en-US" sz="1200">
              <a:ea typeface="Calibri" panose="020F0502020204030204"/>
              <a:cs typeface="Calibri" panose="020F0502020204030204"/>
            </a:endParaRPr>
          </a:p>
          <a:p>
            <a:r>
              <a:rPr lang="en-US" sz="1200">
                <a:ea typeface="+mn-lt"/>
                <a:cs typeface="+mn-lt"/>
              </a:rPr>
              <a:t>Adaptability and resilience: Dealing with unpredictable weather patterns, unexpected challenges, and changing project requirements can help develop adaptability and resilience. Learning to adjust strategies, pivot when needed, and persevere in the face of obstacles are important skills acquired during this project.</a:t>
            </a:r>
            <a:endParaRPr lang="en-US" sz="1200">
              <a:ea typeface="Calibri"/>
              <a:cs typeface="Calibri"/>
            </a:endParaRPr>
          </a:p>
          <a:p>
            <a:endParaRPr lang="en-US" sz="1200">
              <a:ea typeface="Calibri"/>
              <a:cs typeface="Calibri"/>
            </a:endParaRPr>
          </a:p>
        </p:txBody>
      </p:sp>
    </p:spTree>
    <p:extLst>
      <p:ext uri="{BB962C8B-B14F-4D97-AF65-F5344CB8AC3E}">
        <p14:creationId xmlns:p14="http://schemas.microsoft.com/office/powerpoint/2010/main" val="1494739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4573B0-E361-0217-2804-47076B8B6E6E}"/>
              </a:ext>
            </a:extLst>
          </p:cNvPr>
          <p:cNvSpPr>
            <a:spLocks noGrp="1"/>
          </p:cNvSpPr>
          <p:nvPr>
            <p:ph type="title"/>
          </p:nvPr>
        </p:nvSpPr>
        <p:spPr>
          <a:xfrm>
            <a:off x="838200" y="365125"/>
            <a:ext cx="10515600" cy="1325563"/>
          </a:xfrm>
        </p:spPr>
        <p:txBody>
          <a:bodyPr>
            <a:normAutofit/>
          </a:bodyPr>
          <a:lstStyle/>
          <a:p>
            <a:r>
              <a:rPr lang="en-US" sz="5400">
                <a:ea typeface="Calibri Light"/>
                <a:cs typeface="Calibri Light"/>
              </a:rPr>
              <a:t>Conclusion</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EA49FB52-4C1C-B4E5-373E-66BC1B6A63CE}"/>
              </a:ext>
            </a:extLst>
          </p:cNvPr>
          <p:cNvSpPr>
            <a:spLocks noGrp="1"/>
          </p:cNvSpPr>
          <p:nvPr>
            <p:ph idx="1"/>
          </p:nvPr>
        </p:nvSpPr>
        <p:spPr/>
        <p:txBody>
          <a:bodyPr vert="horz" lIns="91440" tIns="45720" rIns="91440" bIns="45720" rtlCol="0" anchor="t">
            <a:normAutofit/>
          </a:bodyPr>
          <a:lstStyle/>
          <a:p>
            <a:r>
              <a:rPr lang="en-US" sz="1800" dirty="0">
                <a:ea typeface="+mn-lt"/>
                <a:cs typeface="+mn-lt"/>
              </a:rPr>
              <a:t>In conclusion, this project offers valuable hands-on training in programming with data by utilizing weather data gathered from a cloud service to perform data analytics operations. Through this project, I have been able to enhance my skills in data analysis, interpretation, and visualization. By working with real-world weather data, I was able to apply programming techniques to manipulate and analyze data, develop predictive models, and generate insights to inform decision-making.</a:t>
            </a:r>
            <a:endParaRPr lang="en-US" sz="1800" dirty="0">
              <a:ea typeface="Calibri" panose="020F0502020204030204"/>
              <a:cs typeface="Calibri" panose="020F0502020204030204"/>
            </a:endParaRPr>
          </a:p>
          <a:p>
            <a:r>
              <a:rPr lang="en-US" sz="1800" dirty="0">
                <a:ea typeface="+mn-lt"/>
                <a:cs typeface="+mn-lt"/>
              </a:rPr>
              <a:t>Engaging in this project provides a practical learning experience that bridges theoretical knowledge with practical application, allowing me to gain proficiency in data analytics and programming in a weather-related context. By leveraging cloud-based services to access and analyze weather data, I can enhance my technical skills, adapt to new technologies, and explore innovative solutions.</a:t>
            </a:r>
            <a:endParaRPr lang="en-US" sz="1800" dirty="0">
              <a:ea typeface="Calibri"/>
              <a:cs typeface="Calibri"/>
            </a:endParaRPr>
          </a:p>
          <a:p>
            <a:r>
              <a:rPr lang="en-US" sz="1800" dirty="0">
                <a:ea typeface="+mn-lt"/>
                <a:cs typeface="+mn-lt"/>
              </a:rPr>
              <a:t>Overall, this project served as a valuable opportunity to acquire hands-on experience in programming with data, deepen my understanding of data analytics operations, and develop practical skills that are applicable across various industries. The combination of hands-on training, programming with data, and cloud-based data analytics in a weather context offers a rich learning experience that benefits my career development and future endeavors in data science, analytics, and engineering technology.</a:t>
            </a:r>
            <a:endParaRPr lang="en-US" sz="1800" dirty="0"/>
          </a:p>
        </p:txBody>
      </p:sp>
    </p:spTree>
    <p:extLst>
      <p:ext uri="{BB962C8B-B14F-4D97-AF65-F5344CB8AC3E}">
        <p14:creationId xmlns:p14="http://schemas.microsoft.com/office/powerpoint/2010/main" val="3024744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screenshot of a computer&#10;&#10;Description automatically generated">
            <a:extLst>
              <a:ext uri="{FF2B5EF4-FFF2-40B4-BE49-F238E27FC236}">
                <a16:creationId xmlns:a16="http://schemas.microsoft.com/office/drawing/2014/main" id="{67734327-01AA-7023-C1BA-1705E10A90A5}"/>
              </a:ext>
            </a:extLst>
          </p:cNvPr>
          <p:cNvPicPr>
            <a:picLocks noChangeAspect="1"/>
          </p:cNvPicPr>
          <p:nvPr/>
        </p:nvPicPr>
        <p:blipFill rotWithShape="1">
          <a:blip r:embed="rId2">
            <a:alphaModFix amt="35000"/>
          </a:blip>
          <a:srcRect l="17721" r="9369" b="1"/>
          <a:stretch/>
        </p:blipFill>
        <p:spPr>
          <a:xfrm>
            <a:off x="20" y="1021"/>
            <a:ext cx="12191980" cy="6855958"/>
          </a:xfrm>
          <a:prstGeom prst="rect">
            <a:avLst/>
          </a:prstGeom>
        </p:spPr>
      </p:pic>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a:xfrm>
            <a:off x="801098" y="1396289"/>
            <a:ext cx="4624342" cy="1325563"/>
          </a:xfrm>
        </p:spPr>
        <p:txBody>
          <a:bodyPr>
            <a:normAutofit/>
          </a:bodyPr>
          <a:lstStyle/>
          <a:p>
            <a:r>
              <a:rPr lang="en-US"/>
              <a:t>Software Inventory</a:t>
            </a:r>
          </a:p>
        </p:txBody>
      </p:sp>
      <p:sp>
        <p:nvSpPr>
          <p:cNvPr id="33" name="Oval 32">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green and white sign with a green x and a green and white text&#10;&#10;Description automatically generated">
            <a:extLst>
              <a:ext uri="{FF2B5EF4-FFF2-40B4-BE49-F238E27FC236}">
                <a16:creationId xmlns:a16="http://schemas.microsoft.com/office/drawing/2014/main" id="{D07DF18F-172C-A6CF-D214-A0ECC92BA5A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4469" r="43032" b="2"/>
          <a:stretch/>
        </p:blipFill>
        <p:spPr>
          <a:xfrm>
            <a:off x="568008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5" name="Content Placeholder 4">
            <a:extLst>
              <a:ext uri="{FF2B5EF4-FFF2-40B4-BE49-F238E27FC236}">
                <a16:creationId xmlns:a16="http://schemas.microsoft.com/office/drawing/2014/main" id="{2CEE6775-4A8B-20B5-C82C-B90B76CA32F1}"/>
              </a:ext>
            </a:extLst>
          </p:cNvPr>
          <p:cNvSpPr>
            <a:spLocks noGrp="1"/>
          </p:cNvSpPr>
          <p:nvPr>
            <p:ph idx="1"/>
          </p:nvPr>
        </p:nvSpPr>
        <p:spPr>
          <a:xfrm>
            <a:off x="805543" y="2871982"/>
            <a:ext cx="4558309" cy="3181684"/>
          </a:xfrm>
        </p:spPr>
        <p:txBody>
          <a:bodyPr vert="horz" lIns="91440" tIns="45720" rIns="91440" bIns="45720" rtlCol="0" anchor="t">
            <a:normAutofit/>
          </a:bodyPr>
          <a:lstStyle/>
          <a:p>
            <a:r>
              <a:rPr lang="en-US" sz="1800">
                <a:cs typeface="Calibri"/>
              </a:rPr>
              <a:t>Prior to starting this programming with data project, all software must be downloaded and installed.</a:t>
            </a:r>
          </a:p>
          <a:p>
            <a:r>
              <a:rPr lang="en-US" sz="1800">
                <a:cs typeface="Calibri"/>
              </a:rPr>
              <a:t>Software needed: Spyder, Excel and Python.</a:t>
            </a:r>
          </a:p>
        </p:txBody>
      </p:sp>
      <p:sp>
        <p:nvSpPr>
          <p:cNvPr id="35" name="Freeform: Shape 34">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screenshot of a spreadsheet&#10;&#10;Description automatically generated">
            <a:extLst>
              <a:ext uri="{FF2B5EF4-FFF2-40B4-BE49-F238E27FC236}">
                <a16:creationId xmlns:a16="http://schemas.microsoft.com/office/drawing/2014/main" id="{1E883F89-24B1-B65D-B52C-E1AF83A69042}"/>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10595" r="33155"/>
          <a:stretch/>
        </p:blipFill>
        <p:spPr>
          <a:xfrm>
            <a:off x="5838252" y="2722161"/>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16" name="Picture 15" descr="A yellow and blue python logo&#10;&#10;Description automatically generated">
            <a:extLst>
              <a:ext uri="{FF2B5EF4-FFF2-40B4-BE49-F238E27FC236}">
                <a16:creationId xmlns:a16="http://schemas.microsoft.com/office/drawing/2014/main" id="{156F7B97-4D58-C608-F24B-BAC154E0B435}"/>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l="16945" t="-637" r="26064" b="478"/>
          <a:stretch/>
        </p:blipFill>
        <p:spPr>
          <a:xfrm>
            <a:off x="8309939" y="2"/>
            <a:ext cx="3880072" cy="3260702"/>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39" name="Freeform: Shape 38">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red background with white letters&#10;&#10;Description automatically generated">
            <a:extLst>
              <a:ext uri="{FF2B5EF4-FFF2-40B4-BE49-F238E27FC236}">
                <a16:creationId xmlns:a16="http://schemas.microsoft.com/office/drawing/2014/main" id="{AFED845A-1447-01D0-FE78-D502FA65B396}"/>
              </a:ext>
            </a:extLst>
          </p:cNvPr>
          <p:cNvPicPr>
            <a:picLocks noChangeAspect="1"/>
          </p:cNvPicPr>
          <p:nvPr/>
        </p:nvPicPr>
        <p:blipFill rotWithShape="1">
          <a:blip r:embed="rId9"/>
          <a:srcRect l="8637" t="-766" r="50270" b="766"/>
          <a:stretch/>
        </p:blipFill>
        <p:spPr>
          <a:xfrm>
            <a:off x="9009416" y="4131546"/>
            <a:ext cx="3178928" cy="2726428"/>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266672757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a:extLst>
              <a:ext uri="{FF2B5EF4-FFF2-40B4-BE49-F238E27FC236}">
                <a16:creationId xmlns:a16="http://schemas.microsoft.com/office/drawing/2014/main" id="{13712BBF-DFEA-314F-F3AF-03AA9AF6407C}"/>
              </a:ext>
            </a:extLst>
          </p:cNvPr>
          <p:cNvPicPr>
            <a:picLocks noChangeAspect="1"/>
          </p:cNvPicPr>
          <p:nvPr/>
        </p:nvPicPr>
        <p:blipFill rotWithShape="1">
          <a:blip r:embed="rId2">
            <a:alphaModFix amt="40000"/>
          </a:blip>
          <a:srcRect l="3059" r="24032" b="-76"/>
          <a:stretch/>
        </p:blipFill>
        <p:spPr>
          <a:xfrm>
            <a:off x="20" y="10"/>
            <a:ext cx="12195324" cy="6863223"/>
          </a:xfrm>
          <a:prstGeom prst="rect">
            <a:avLst/>
          </a:prstGeom>
        </p:spPr>
      </p:pic>
      <p:sp>
        <p:nvSpPr>
          <p:cNvPr id="2" name="Title 1">
            <a:extLst>
              <a:ext uri="{FF2B5EF4-FFF2-40B4-BE49-F238E27FC236}">
                <a16:creationId xmlns:a16="http://schemas.microsoft.com/office/drawing/2014/main" id="{9D424DDE-EAF2-729C-52AF-8E7C178033C4}"/>
              </a:ext>
            </a:extLst>
          </p:cNvPr>
          <p:cNvSpPr>
            <a:spLocks noGrp="1"/>
          </p:cNvSpPr>
          <p:nvPr>
            <p:ph type="title"/>
          </p:nvPr>
        </p:nvSpPr>
        <p:spPr>
          <a:xfrm>
            <a:off x="841249" y="941832"/>
            <a:ext cx="10506456" cy="2057400"/>
          </a:xfrm>
        </p:spPr>
        <p:txBody>
          <a:bodyPr anchor="b">
            <a:normAutofit/>
          </a:bodyPr>
          <a:lstStyle/>
          <a:p>
            <a:r>
              <a:rPr lang="en-US" sz="5000">
                <a:solidFill>
                  <a:schemeClr val="bg1"/>
                </a:solidFill>
                <a:ea typeface="Calibri Light"/>
                <a:cs typeface="Calibri Light"/>
              </a:rPr>
              <a:t>Planning and Design</a:t>
            </a:r>
            <a:endParaRPr lang="en-US" sz="5000">
              <a:solidFill>
                <a:schemeClr val="bg1"/>
              </a:solidFill>
            </a:endParaRP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BDE04D5-A675-3A1B-9808-162A7F878271}"/>
              </a:ext>
            </a:extLst>
          </p:cNvPr>
          <p:cNvSpPr>
            <a:spLocks noGrp="1"/>
          </p:cNvSpPr>
          <p:nvPr>
            <p:ph idx="1"/>
          </p:nvPr>
        </p:nvSpPr>
        <p:spPr>
          <a:xfrm>
            <a:off x="841248" y="3502152"/>
            <a:ext cx="10506456" cy="2670048"/>
          </a:xfrm>
        </p:spPr>
        <p:txBody>
          <a:bodyPr vert="horz" lIns="91440" tIns="45720" rIns="91440" bIns="45720" rtlCol="0">
            <a:normAutofit/>
          </a:bodyPr>
          <a:lstStyle/>
          <a:p>
            <a:r>
              <a:rPr lang="en-US" sz="2000">
                <a:solidFill>
                  <a:schemeClr val="bg1"/>
                </a:solidFill>
                <a:ea typeface="Calibri"/>
                <a:cs typeface="Calibri"/>
              </a:rPr>
              <a:t>Following a software inventory, a plan was devised for the temperature data project.</a:t>
            </a:r>
          </a:p>
          <a:p>
            <a:r>
              <a:rPr lang="en-US" sz="2000">
                <a:solidFill>
                  <a:schemeClr val="bg1"/>
                </a:solidFill>
                <a:ea typeface="Calibri"/>
                <a:cs typeface="Calibri"/>
              </a:rPr>
              <a:t>A flowchart was created to outline the project design.</a:t>
            </a:r>
          </a:p>
          <a:p>
            <a:r>
              <a:rPr lang="en-US" sz="2000">
                <a:solidFill>
                  <a:schemeClr val="bg1"/>
                </a:solidFill>
                <a:ea typeface="Calibri"/>
                <a:cs typeface="Calibri"/>
              </a:rPr>
              <a:t>Planning and designing the project are essential steps in comprehending the development process.</a:t>
            </a:r>
          </a:p>
        </p:txBody>
      </p:sp>
    </p:spTree>
    <p:extLst>
      <p:ext uri="{BB962C8B-B14F-4D97-AF65-F5344CB8AC3E}">
        <p14:creationId xmlns:p14="http://schemas.microsoft.com/office/powerpoint/2010/main" val="3700919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DBBBAF6-1D4F-D46E-307C-A4BB27F25AF8}"/>
              </a:ext>
            </a:extLst>
          </p:cNvPr>
          <p:cNvSpPr>
            <a:spLocks noGrp="1"/>
          </p:cNvSpPr>
          <p:nvPr>
            <p:ph type="title"/>
          </p:nvPr>
        </p:nvSpPr>
        <p:spPr>
          <a:xfrm>
            <a:off x="1115568" y="548640"/>
            <a:ext cx="10168128" cy="1179576"/>
          </a:xfrm>
        </p:spPr>
        <p:txBody>
          <a:bodyPr>
            <a:normAutofit/>
          </a:bodyPr>
          <a:lstStyle/>
          <a:p>
            <a:r>
              <a:rPr lang="en-US" sz="4000">
                <a:ea typeface="Calibri Light"/>
                <a:cs typeface="Calibri Light"/>
              </a:rPr>
              <a:t>What are Flowcharts?</a:t>
            </a:r>
            <a:endParaRPr lang="en-US" sz="400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2C6E2B7-272F-96BD-11AF-E278ACD45DE1}"/>
              </a:ext>
            </a:extLst>
          </p:cNvPr>
          <p:cNvSpPr>
            <a:spLocks noGrp="1"/>
          </p:cNvSpPr>
          <p:nvPr>
            <p:ph idx="1"/>
          </p:nvPr>
        </p:nvSpPr>
        <p:spPr>
          <a:xfrm>
            <a:off x="1115568" y="2481943"/>
            <a:ext cx="10168128" cy="3695020"/>
          </a:xfrm>
        </p:spPr>
        <p:txBody>
          <a:bodyPr vert="horz" lIns="91440" tIns="45720" rIns="91440" bIns="45720" rtlCol="0">
            <a:normAutofit/>
          </a:bodyPr>
          <a:lstStyle/>
          <a:p>
            <a:r>
              <a:rPr lang="en-US" sz="2200">
                <a:ea typeface="Calibri"/>
                <a:cs typeface="Calibri"/>
              </a:rPr>
              <a:t>A flowchart is a visual representation of a process, showing the steps involved and the sequence in which they occur. </a:t>
            </a:r>
          </a:p>
          <a:p>
            <a:r>
              <a:rPr lang="en-US" sz="2200">
                <a:ea typeface="Calibri"/>
                <a:cs typeface="Calibri"/>
              </a:rPr>
              <a:t>Flowcharts are crucial for illustrating the design and structure of the project, outlining the various stages, inputs, outputs, and decision points. They provide a clear and concise overview of the process, helping to identify potential bottlenecks, errors, or areas for improvement. </a:t>
            </a:r>
          </a:p>
          <a:p>
            <a:r>
              <a:rPr lang="en-US" sz="2200">
                <a:ea typeface="Calibri"/>
                <a:cs typeface="Calibri"/>
              </a:rPr>
              <a:t>By visually mapping out the workflow, a flowchart enhances communication among team members and stakeholders, ensuring a common understanding of the project objectives and requirements.</a:t>
            </a:r>
            <a:endParaRPr lang="en-US" sz="2200"/>
          </a:p>
        </p:txBody>
      </p:sp>
    </p:spTree>
    <p:extLst>
      <p:ext uri="{BB962C8B-B14F-4D97-AF65-F5344CB8AC3E}">
        <p14:creationId xmlns:p14="http://schemas.microsoft.com/office/powerpoint/2010/main" val="4006242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8200" y="448721"/>
            <a:ext cx="4707671" cy="1225650"/>
          </a:xfrm>
        </p:spPr>
        <p:txBody>
          <a:bodyPr vert="horz" lIns="91440" tIns="45720" rIns="91440" bIns="45720" rtlCol="0" anchor="b">
            <a:normAutofit/>
          </a:bodyPr>
          <a:lstStyle/>
          <a:p>
            <a:r>
              <a:rPr lang="en-US" sz="3800" kern="1200">
                <a:solidFill>
                  <a:schemeClr val="bg1"/>
                </a:solidFill>
                <a:latin typeface="+mj-lt"/>
                <a:ea typeface="+mj-ea"/>
                <a:cs typeface="+mj-cs"/>
              </a:rPr>
              <a:t>Flowchart</a:t>
            </a:r>
          </a:p>
        </p:txBody>
      </p:sp>
      <p:cxnSp>
        <p:nvCxnSpPr>
          <p:cNvPr id="14" name="Straight Connector 13">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97769" y="1909192"/>
            <a:ext cx="4586513" cy="3647710"/>
          </a:xfrm>
        </p:spPr>
        <p:txBody>
          <a:bodyPr vert="horz" lIns="91440" tIns="45720" rIns="91440" bIns="45720" rtlCol="0">
            <a:normAutofit/>
          </a:bodyPr>
          <a:lstStyle/>
          <a:p>
            <a:pPr indent="-228600">
              <a:buFont typeface="Arial" panose="020B0604020202020204" pitchFamily="34" charset="0"/>
              <a:buChar char="•"/>
            </a:pPr>
            <a:r>
              <a:rPr lang="en-US" sz="2000">
                <a:solidFill>
                  <a:schemeClr val="bg1"/>
                </a:solidFill>
              </a:rPr>
              <a:t>Include the following processes:</a:t>
            </a:r>
          </a:p>
          <a:p>
            <a:pPr indent="-228600">
              <a:spcBef>
                <a:spcPts val="0"/>
              </a:spcBef>
              <a:spcAft>
                <a:spcPts val="0"/>
              </a:spcAft>
              <a:buFont typeface="Arial" panose="020B0604020202020204" pitchFamily="34" charset="0"/>
              <a:buChar char="•"/>
            </a:pPr>
            <a:endParaRPr lang="en-US" sz="2000">
              <a:solidFill>
                <a:schemeClr val="bg1"/>
              </a:solidFill>
              <a:effectLst/>
            </a:endParaRPr>
          </a:p>
          <a:p>
            <a:pPr marL="742950" marR="0" lvl="1" indent="-228600">
              <a:spcBef>
                <a:spcPts val="0"/>
              </a:spcBef>
              <a:spcAft>
                <a:spcPts val="0"/>
              </a:spcAft>
              <a:buFont typeface="Arial" panose="020B0604020202020204" pitchFamily="34" charset="0"/>
              <a:buChar char="•"/>
            </a:pPr>
            <a:r>
              <a:rPr lang="en-US" sz="2000">
                <a:solidFill>
                  <a:schemeClr val="bg1"/>
                </a:solidFill>
                <a:effectLst/>
              </a:rPr>
              <a:t>Run a basic python program</a:t>
            </a:r>
          </a:p>
          <a:p>
            <a:pPr marL="742950" marR="0" lvl="1" indent="-228600">
              <a:spcBef>
                <a:spcPts val="0"/>
              </a:spcBef>
              <a:spcAft>
                <a:spcPts val="0"/>
              </a:spcAft>
              <a:buFont typeface="Arial" panose="020B0604020202020204" pitchFamily="34" charset="0"/>
              <a:buChar char="•"/>
            </a:pPr>
            <a:r>
              <a:rPr lang="en-US" sz="2000">
                <a:solidFill>
                  <a:schemeClr val="bg1"/>
                </a:solidFill>
                <a:effectLst/>
              </a:rPr>
              <a:t>Download weather data to a database.</a:t>
            </a:r>
          </a:p>
          <a:p>
            <a:pPr marL="742950" marR="0" lvl="1" indent="-228600">
              <a:spcBef>
                <a:spcPts val="0"/>
              </a:spcBef>
              <a:spcAft>
                <a:spcPts val="0"/>
              </a:spcAft>
              <a:buFont typeface="Arial" panose="020B0604020202020204" pitchFamily="34" charset="0"/>
              <a:buChar char="•"/>
            </a:pPr>
            <a:r>
              <a:rPr lang="en-US" sz="2000">
                <a:solidFill>
                  <a:schemeClr val="bg1"/>
                </a:solidFill>
                <a:effectLst/>
              </a:rPr>
              <a:t>Query the weather data </a:t>
            </a:r>
          </a:p>
          <a:p>
            <a:pPr marL="742950" marR="0" lvl="1" indent="-228600">
              <a:spcBef>
                <a:spcPts val="0"/>
              </a:spcBef>
              <a:spcAft>
                <a:spcPts val="0"/>
              </a:spcAft>
              <a:buFont typeface="Arial" panose="020B0604020202020204" pitchFamily="34" charset="0"/>
              <a:buChar char="•"/>
            </a:pPr>
            <a:r>
              <a:rPr lang="en-US" sz="2000">
                <a:solidFill>
                  <a:schemeClr val="bg1"/>
                </a:solidFill>
                <a:effectLst/>
              </a:rPr>
              <a:t>Extract weather data from database into a comma separated file with python</a:t>
            </a:r>
          </a:p>
          <a:p>
            <a:pPr marL="742950" marR="0" lvl="1" indent="-228600">
              <a:spcBef>
                <a:spcPts val="0"/>
              </a:spcBef>
              <a:spcAft>
                <a:spcPts val="0"/>
              </a:spcAft>
              <a:buFont typeface="Arial" panose="020B0604020202020204" pitchFamily="34" charset="0"/>
              <a:buChar char="•"/>
            </a:pPr>
            <a:r>
              <a:rPr lang="en-US" sz="2000">
                <a:solidFill>
                  <a:schemeClr val="bg1"/>
                </a:solidFill>
                <a:effectLst/>
              </a:rPr>
              <a:t>Cleanse weather data</a:t>
            </a:r>
          </a:p>
          <a:p>
            <a:pPr marL="742950" marR="0" lvl="1" indent="-228600">
              <a:spcBef>
                <a:spcPts val="0"/>
              </a:spcBef>
              <a:spcAft>
                <a:spcPts val="0"/>
              </a:spcAft>
              <a:buFont typeface="Arial" panose="020B0604020202020204" pitchFamily="34" charset="0"/>
              <a:buChar char="•"/>
            </a:pPr>
            <a:r>
              <a:rPr lang="en-US" sz="2000">
                <a:solidFill>
                  <a:schemeClr val="bg1"/>
                </a:solidFill>
                <a:effectLst/>
              </a:rPr>
              <a:t>Use python data analytics modules to develop graphical models</a:t>
            </a:r>
          </a:p>
          <a:p>
            <a:pPr marL="285750" indent="-228600">
              <a:buFont typeface="Arial" panose="020B0604020202020204" pitchFamily="34" charset="0"/>
              <a:buChar char="•"/>
            </a:pPr>
            <a:endParaRPr lang="en-US" sz="2000">
              <a:solidFill>
                <a:schemeClr val="bg1"/>
              </a:solidFill>
            </a:endParaRPr>
          </a:p>
          <a:p>
            <a:pPr indent="-228600">
              <a:buFont typeface="Arial" panose="020B0604020202020204" pitchFamily="34" charset="0"/>
              <a:buChar char="•"/>
            </a:pPr>
            <a:endParaRPr lang="en-US" sz="2000">
              <a:solidFill>
                <a:schemeClr val="bg1"/>
              </a:solidFill>
            </a:endParaRPr>
          </a:p>
          <a:p>
            <a:pPr indent="-228600">
              <a:buFont typeface="Arial" panose="020B0604020202020204" pitchFamily="34" charset="0"/>
              <a:buChar char="•"/>
            </a:pPr>
            <a:endParaRPr lang="en-US" sz="2000">
              <a:solidFill>
                <a:schemeClr val="bg1"/>
              </a:solidFill>
            </a:endParaRPr>
          </a:p>
          <a:p>
            <a:pPr indent="-228600">
              <a:buFont typeface="Arial" panose="020B0604020202020204" pitchFamily="34" charset="0"/>
              <a:buChar char="•"/>
            </a:pPr>
            <a:endParaRPr lang="en-US" sz="2000">
              <a:solidFill>
                <a:schemeClr val="bg1"/>
              </a:solidFill>
            </a:endParaRPr>
          </a:p>
        </p:txBody>
      </p:sp>
      <p:cxnSp>
        <p:nvCxnSpPr>
          <p:cNvPr id="16" name="Straight Connector 15">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descr="A diagram of a weather data&#10;&#10;Description automatically generated">
            <a:extLst>
              <a:ext uri="{FF2B5EF4-FFF2-40B4-BE49-F238E27FC236}">
                <a16:creationId xmlns:a16="http://schemas.microsoft.com/office/drawing/2014/main" id="{F694A2E9-EFF0-365F-A1BA-9155760C88C7}"/>
              </a:ext>
            </a:extLst>
          </p:cNvPr>
          <p:cNvPicPr>
            <a:picLocks noChangeAspect="1"/>
          </p:cNvPicPr>
          <p:nvPr/>
        </p:nvPicPr>
        <p:blipFill>
          <a:blip r:embed="rId2"/>
          <a:stretch>
            <a:fillRect/>
          </a:stretch>
        </p:blipFill>
        <p:spPr>
          <a:xfrm>
            <a:off x="7089124" y="631521"/>
            <a:ext cx="2836757" cy="5052165"/>
          </a:xfrm>
          <a:prstGeom prst="rect">
            <a:avLst/>
          </a:prstGeom>
        </p:spPr>
      </p:pic>
      <p:cxnSp>
        <p:nvCxnSpPr>
          <p:cNvPr id="4" name="Straight Arrow Connector 3">
            <a:extLst>
              <a:ext uri="{FF2B5EF4-FFF2-40B4-BE49-F238E27FC236}">
                <a16:creationId xmlns:a16="http://schemas.microsoft.com/office/drawing/2014/main" id="{16DF8381-905C-C7B0-18B4-9C7B6EC482DB}"/>
              </a:ext>
            </a:extLst>
          </p:cNvPr>
          <p:cNvCxnSpPr/>
          <p:nvPr/>
        </p:nvCxnSpPr>
        <p:spPr>
          <a:xfrm flipH="1">
            <a:off x="8369929" y="1144826"/>
            <a:ext cx="0" cy="276615"/>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69F8F36-B1B0-5622-0558-83EF480DE93F}"/>
              </a:ext>
            </a:extLst>
          </p:cNvPr>
          <p:cNvCxnSpPr>
            <a:cxnSpLocks/>
          </p:cNvCxnSpPr>
          <p:nvPr/>
        </p:nvCxnSpPr>
        <p:spPr>
          <a:xfrm flipH="1">
            <a:off x="8432297" y="4737707"/>
            <a:ext cx="0" cy="276615"/>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61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DBBBAF6-1D4F-D46E-307C-A4BB27F25AF8}"/>
              </a:ext>
            </a:extLst>
          </p:cNvPr>
          <p:cNvSpPr>
            <a:spLocks noGrp="1"/>
          </p:cNvSpPr>
          <p:nvPr>
            <p:ph type="title"/>
          </p:nvPr>
        </p:nvSpPr>
        <p:spPr>
          <a:xfrm>
            <a:off x="371094" y="1161288"/>
            <a:ext cx="3438144" cy="1239012"/>
          </a:xfrm>
        </p:spPr>
        <p:txBody>
          <a:bodyPr anchor="ctr">
            <a:normAutofit/>
          </a:bodyPr>
          <a:lstStyle/>
          <a:p>
            <a:r>
              <a:rPr lang="en-US" sz="2800" dirty="0">
                <a:ea typeface="Calibri Light"/>
                <a:cs typeface="Calibri Light"/>
              </a:rPr>
              <a:t>Python...(Screenshot)</a:t>
            </a:r>
            <a:endParaRPr lang="en-US" sz="2800" dirty="0"/>
          </a:p>
        </p:txBody>
      </p:sp>
      <p:sp>
        <p:nvSpPr>
          <p:cNvPr id="25" name="Rectangle 24">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2C6E2B7-272F-96BD-11AF-E278ACD45DE1}"/>
              </a:ext>
            </a:extLst>
          </p:cNvPr>
          <p:cNvSpPr>
            <a:spLocks noGrp="1"/>
          </p:cNvSpPr>
          <p:nvPr>
            <p:ph idx="1"/>
          </p:nvPr>
        </p:nvSpPr>
        <p:spPr>
          <a:xfrm>
            <a:off x="371094" y="2718054"/>
            <a:ext cx="3438906" cy="3207258"/>
          </a:xfrm>
        </p:spPr>
        <p:txBody>
          <a:bodyPr vert="horz" lIns="91440" tIns="45720" rIns="91440" bIns="45720" rtlCol="0" anchor="t">
            <a:normAutofit/>
          </a:bodyPr>
          <a:lstStyle/>
          <a:p>
            <a:r>
              <a:rPr lang="en-US" sz="1100">
                <a:ea typeface="+mn-lt"/>
                <a:cs typeface="+mn-lt"/>
              </a:rPr>
              <a:t>Python is a versatile and powerful programming language widely used for various applications, including web development, data analysis, artificial intelligence, and scientific computing. </a:t>
            </a:r>
          </a:p>
          <a:p>
            <a:r>
              <a:rPr lang="en-US" sz="1100">
                <a:ea typeface="+mn-lt"/>
                <a:cs typeface="+mn-lt"/>
              </a:rPr>
              <a:t>It is favored for its simplicity and readability, making it accessible for both beginners and experienced programmers. Python's extensive library of tools and frameworks enables developers to efficiently build and deploy applications, automate tasks, and solve complex problems. Its flexibility and robustness make it a popular choice for businesses and organizations seeking to streamline processes, analyze data, and create innovative solutions. </a:t>
            </a:r>
          </a:p>
          <a:p>
            <a:r>
              <a:rPr lang="en-US" sz="1100">
                <a:ea typeface="+mn-lt"/>
                <a:cs typeface="+mn-lt"/>
              </a:rPr>
              <a:t>In essence, Python is a versatile tool that empowers developers to create efficient and effective software solutions across a wide range of industries and disciplines.</a:t>
            </a:r>
            <a:endParaRPr lang="en-US" sz="1100">
              <a:ea typeface="Calibri"/>
              <a:cs typeface="Calibri"/>
            </a:endParaRPr>
          </a:p>
        </p:txBody>
      </p:sp>
      <p:pic>
        <p:nvPicPr>
          <p:cNvPr id="4" name="Picture 3" descr="A screenshot of a computer&#10;&#10;Description automatically generated">
            <a:extLst>
              <a:ext uri="{FF2B5EF4-FFF2-40B4-BE49-F238E27FC236}">
                <a16:creationId xmlns:a16="http://schemas.microsoft.com/office/drawing/2014/main" id="{544DBA64-0B70-5638-7F7F-D315106CFE8A}"/>
              </a:ext>
            </a:extLst>
          </p:cNvPr>
          <p:cNvPicPr>
            <a:picLocks noChangeAspect="1"/>
          </p:cNvPicPr>
          <p:nvPr/>
        </p:nvPicPr>
        <p:blipFill>
          <a:blip r:embed="rId2"/>
          <a:stretch>
            <a:fillRect/>
          </a:stretch>
        </p:blipFill>
        <p:spPr>
          <a:xfrm>
            <a:off x="4901184" y="2060280"/>
            <a:ext cx="6922008" cy="2838023"/>
          </a:xfrm>
          <a:prstGeom prst="rect">
            <a:avLst/>
          </a:prstGeom>
        </p:spPr>
      </p:pic>
    </p:spTree>
    <p:extLst>
      <p:ext uri="{BB962C8B-B14F-4D97-AF65-F5344CB8AC3E}">
        <p14:creationId xmlns:p14="http://schemas.microsoft.com/office/powerpoint/2010/main" val="1566891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a:extLst>
              <a:ext uri="{FF2B5EF4-FFF2-40B4-BE49-F238E27FC236}">
                <a16:creationId xmlns:a16="http://schemas.microsoft.com/office/drawing/2014/main" id="{13712BBF-DFEA-314F-F3AF-03AA9AF6407C}"/>
              </a:ext>
            </a:extLst>
          </p:cNvPr>
          <p:cNvPicPr>
            <a:picLocks noChangeAspect="1"/>
          </p:cNvPicPr>
          <p:nvPr/>
        </p:nvPicPr>
        <p:blipFill rotWithShape="1">
          <a:blip r:embed="rId2">
            <a:alphaModFix amt="40000"/>
          </a:blip>
          <a:srcRect l="3059" r="24032" b="-76"/>
          <a:stretch/>
        </p:blipFill>
        <p:spPr>
          <a:xfrm>
            <a:off x="20" y="10"/>
            <a:ext cx="12195324" cy="6863223"/>
          </a:xfrm>
          <a:prstGeom prst="rect">
            <a:avLst/>
          </a:prstGeom>
        </p:spPr>
      </p:pic>
      <p:sp>
        <p:nvSpPr>
          <p:cNvPr id="2" name="Title 1">
            <a:extLst>
              <a:ext uri="{FF2B5EF4-FFF2-40B4-BE49-F238E27FC236}">
                <a16:creationId xmlns:a16="http://schemas.microsoft.com/office/drawing/2014/main" id="{9D424DDE-EAF2-729C-52AF-8E7C178033C4}"/>
              </a:ext>
            </a:extLst>
          </p:cNvPr>
          <p:cNvSpPr>
            <a:spLocks noGrp="1"/>
          </p:cNvSpPr>
          <p:nvPr>
            <p:ph type="title"/>
          </p:nvPr>
        </p:nvSpPr>
        <p:spPr>
          <a:xfrm>
            <a:off x="841249" y="941832"/>
            <a:ext cx="10506456" cy="2057400"/>
          </a:xfrm>
        </p:spPr>
        <p:txBody>
          <a:bodyPr anchor="b">
            <a:normAutofit/>
          </a:bodyPr>
          <a:lstStyle/>
          <a:p>
            <a:r>
              <a:rPr lang="en-US" dirty="0">
                <a:solidFill>
                  <a:schemeClr val="bg1"/>
                </a:solidFill>
                <a:ea typeface="Calibri Light"/>
                <a:cs typeface="Calibri Light"/>
              </a:rPr>
              <a:t>Gathering Temperature and Humidity Data</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BDE04D5-A675-3A1B-9808-162A7F878271}"/>
              </a:ext>
            </a:extLst>
          </p:cNvPr>
          <p:cNvSpPr>
            <a:spLocks noGrp="1"/>
          </p:cNvSpPr>
          <p:nvPr>
            <p:ph idx="1"/>
          </p:nvPr>
        </p:nvSpPr>
        <p:spPr>
          <a:xfrm>
            <a:off x="841248" y="3502152"/>
            <a:ext cx="10506456" cy="2670048"/>
          </a:xfrm>
        </p:spPr>
        <p:txBody>
          <a:bodyPr vert="horz" lIns="91440" tIns="45720" rIns="91440" bIns="45720" rtlCol="0" anchor="t">
            <a:normAutofit/>
          </a:bodyPr>
          <a:lstStyle/>
          <a:p>
            <a:r>
              <a:rPr lang="en-US" sz="2000" dirty="0">
                <a:solidFill>
                  <a:schemeClr val="bg1"/>
                </a:solidFill>
                <a:ea typeface="Calibri"/>
                <a:cs typeface="Calibri"/>
              </a:rPr>
              <a:t>Following the planning and design phase, the code was created to retrieve a specific set of weather observations for the designated area.</a:t>
            </a:r>
          </a:p>
          <a:p>
            <a:r>
              <a:rPr lang="en-US" sz="2000" dirty="0">
                <a:solidFill>
                  <a:schemeClr val="bg1"/>
                </a:solidFill>
                <a:ea typeface="Calibri"/>
                <a:cs typeface="Calibri"/>
              </a:rPr>
              <a:t>The collected data was then stored in a local database table for future analysis.</a:t>
            </a:r>
          </a:p>
          <a:p>
            <a:r>
              <a:rPr lang="en-US" sz="2000" dirty="0">
                <a:solidFill>
                  <a:schemeClr val="bg1"/>
                </a:solidFill>
                <a:ea typeface="Calibri"/>
                <a:cs typeface="Calibri"/>
              </a:rPr>
              <a:t>Utilizing Spyder for the code, the execution demonstrated a successful running of the Python program.</a:t>
            </a:r>
          </a:p>
          <a:p>
            <a:r>
              <a:rPr lang="en-US" sz="2000" dirty="0">
                <a:solidFill>
                  <a:schemeClr val="bg1"/>
                </a:solidFill>
                <a:ea typeface="Calibri"/>
                <a:cs typeface="Calibri"/>
              </a:rPr>
              <a:t>The database file was generated and saved for seamless retrieval within Python.</a:t>
            </a:r>
          </a:p>
        </p:txBody>
      </p:sp>
    </p:spTree>
    <p:extLst>
      <p:ext uri="{BB962C8B-B14F-4D97-AF65-F5344CB8AC3E}">
        <p14:creationId xmlns:p14="http://schemas.microsoft.com/office/powerpoint/2010/main" val="3986407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371094" y="1161288"/>
            <a:ext cx="3438144" cy="1239012"/>
          </a:xfrm>
        </p:spPr>
        <p:txBody>
          <a:bodyPr vert="horz" lIns="91440" tIns="45720" rIns="91440" bIns="45720" rtlCol="0" anchor="ctr">
            <a:normAutofit/>
          </a:bodyPr>
          <a:lstStyle/>
          <a:p>
            <a:r>
              <a:rPr lang="en-US" sz="2800" kern="1200">
                <a:solidFill>
                  <a:schemeClr val="tx1"/>
                </a:solidFill>
                <a:latin typeface="+mj-lt"/>
                <a:ea typeface="+mj-ea"/>
                <a:cs typeface="+mj-cs"/>
              </a:rPr>
              <a:t>BuildWeatherDb.py Code (Screenshot)</a:t>
            </a:r>
          </a:p>
        </p:txBody>
      </p:sp>
      <p:sp>
        <p:nvSpPr>
          <p:cNvPr id="18" name="Rectangle 17">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371094" y="2718054"/>
            <a:ext cx="3438906" cy="3207258"/>
          </a:xfrm>
        </p:spPr>
        <p:txBody>
          <a:bodyPr vert="horz" lIns="91440" tIns="45720" rIns="91440" bIns="45720" rtlCol="0" anchor="t">
            <a:normAutofit/>
          </a:bodyPr>
          <a:lstStyle/>
          <a:p>
            <a:pPr indent="-228600">
              <a:buFont typeface="Arial" panose="020B0604020202020204" pitchFamily="34" charset="0"/>
              <a:buChar char="•"/>
            </a:pPr>
            <a:r>
              <a:rPr lang="en-US" sz="1700" dirty="0"/>
              <a:t>Screenshot of code in Spyder</a:t>
            </a:r>
            <a:endParaRPr lang="en-US" sz="1700" dirty="0">
              <a:ea typeface="Calibri"/>
              <a:cs typeface="Calibri"/>
            </a:endParaRPr>
          </a:p>
          <a:p>
            <a:pPr indent="-228600">
              <a:buFont typeface="Arial" panose="020B0604020202020204" pitchFamily="34" charset="0"/>
              <a:buChar char="•"/>
            </a:pPr>
            <a:r>
              <a:rPr lang="en-US" sz="1700" dirty="0">
                <a:ea typeface="Calibri"/>
                <a:cs typeface="Calibri"/>
              </a:rPr>
              <a:t>The code will create a table named Observations with the fields: timestamp, wind speed, temperature, relative humidity, wind direction, barometric pressure, visibility, and text description.</a:t>
            </a:r>
          </a:p>
          <a:p>
            <a:pPr indent="-228600">
              <a:buFont typeface="Arial" panose="020B0604020202020204" pitchFamily="34" charset="0"/>
              <a:buChar char="•"/>
            </a:pPr>
            <a:r>
              <a:rPr lang="en-US" sz="1700" dirty="0">
                <a:ea typeface="Calibri"/>
                <a:cs typeface="Calibri"/>
              </a:rPr>
              <a:t>The database will be named </a:t>
            </a:r>
            <a:r>
              <a:rPr lang="en-US" sz="1700" dirty="0" err="1">
                <a:ea typeface="Calibri"/>
                <a:cs typeface="Calibri"/>
              </a:rPr>
              <a:t>weather.db</a:t>
            </a:r>
            <a:r>
              <a:rPr lang="en-US" sz="1700" dirty="0">
                <a:ea typeface="Calibri"/>
                <a:cs typeface="Calibri"/>
              </a:rPr>
              <a:t> and stored in the same directory as the Python code.</a:t>
            </a:r>
          </a:p>
          <a:p>
            <a:pPr indent="-228600">
              <a:buFont typeface="Arial" panose="020B0604020202020204" pitchFamily="34" charset="0"/>
              <a:buChar char="•"/>
            </a:pPr>
            <a:endParaRPr lang="en-US" sz="1700"/>
          </a:p>
        </p:txBody>
      </p:sp>
      <p:pic>
        <p:nvPicPr>
          <p:cNvPr id="3" name="Picture 2" descr="A screenshot of a computer program&#10;&#10;Description automatically generated">
            <a:extLst>
              <a:ext uri="{FF2B5EF4-FFF2-40B4-BE49-F238E27FC236}">
                <a16:creationId xmlns:a16="http://schemas.microsoft.com/office/drawing/2014/main" id="{1858C6AF-D203-A248-BF1F-8B76B46B58F7}"/>
              </a:ext>
            </a:extLst>
          </p:cNvPr>
          <p:cNvPicPr>
            <a:picLocks noChangeAspect="1"/>
          </p:cNvPicPr>
          <p:nvPr/>
        </p:nvPicPr>
        <p:blipFill>
          <a:blip r:embed="rId2"/>
          <a:stretch>
            <a:fillRect/>
          </a:stretch>
        </p:blipFill>
        <p:spPr>
          <a:xfrm>
            <a:off x="6001139" y="841248"/>
            <a:ext cx="4722098" cy="5276088"/>
          </a:xfrm>
          <a:prstGeom prst="rect">
            <a:avLst/>
          </a:prstGeom>
        </p:spPr>
      </p:pic>
    </p:spTree>
    <p:extLst>
      <p:ext uri="{BB962C8B-B14F-4D97-AF65-F5344CB8AC3E}">
        <p14:creationId xmlns:p14="http://schemas.microsoft.com/office/powerpoint/2010/main" val="249221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0F883F57245246A7747A9329048B46" ma:contentTypeVersion="13" ma:contentTypeDescription="Create a new document." ma:contentTypeScope="" ma:versionID="405fbacda404f3661f41405c2d23432b">
  <xsd:schema xmlns:xsd="http://www.w3.org/2001/XMLSchema" xmlns:xs="http://www.w3.org/2001/XMLSchema" xmlns:p="http://schemas.microsoft.com/office/2006/metadata/properties" xmlns:ns2="b8820432-3450-4e09-b17f-565094e588be" xmlns:ns3="b7b956fb-0613-46b7-a92d-14c47de7bd00" targetNamespace="http://schemas.microsoft.com/office/2006/metadata/properties" ma:root="true" ma:fieldsID="6eb31255b3e73debb3c9a025dfec9584" ns2:_="" ns3:_="">
    <xsd:import namespace="b8820432-3450-4e09-b17f-565094e588be"/>
    <xsd:import namespace="b7b956fb-0613-46b7-a92d-14c47de7bd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820432-3450-4e09-b17f-565094e588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Comments" ma:index="18"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b956fb-0613-46b7-a92d-14c47de7bd00" elementFormDefault="qualified">
    <xsd:import namespace="http://schemas.microsoft.com/office/2006/documentManagement/types"/>
    <xsd:import namespace="http://schemas.microsoft.com/office/infopath/2007/PartnerControls"/>
    <xsd:element name="SharedWithUsers" ma:index="1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mments xmlns="b8820432-3450-4e09-b17f-565094e588be" xsi:nil="true"/>
  </documentManagement>
</p:properties>
</file>

<file path=customXml/itemProps1.xml><?xml version="1.0" encoding="utf-8"?>
<ds:datastoreItem xmlns:ds="http://schemas.openxmlformats.org/officeDocument/2006/customXml" ds:itemID="{1E50A56C-6408-495D-B136-465C7A3ED218}">
  <ds:schemaRefs>
    <ds:schemaRef ds:uri="http://schemas.microsoft.com/sharepoint/v3/contenttype/forms"/>
  </ds:schemaRefs>
</ds:datastoreItem>
</file>

<file path=customXml/itemProps2.xml><?xml version="1.0" encoding="utf-8"?>
<ds:datastoreItem xmlns:ds="http://schemas.openxmlformats.org/officeDocument/2006/customXml" ds:itemID="{1FCA1992-992F-4046-AD35-76E070260A63}">
  <ds:schemaRefs>
    <ds:schemaRef ds:uri="b7b956fb-0613-46b7-a92d-14c47de7bd00"/>
    <ds:schemaRef ds:uri="b8820432-3450-4e09-b17f-565094e588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6CFF4E1-BE83-4193-A644-9AFC44A97A03}">
  <ds:schemaRefs>
    <ds:schemaRef ds:uri="b7b956fb-0613-46b7-a92d-14c47de7bd00"/>
    <ds:schemaRef ds:uri="b8820432-3450-4e09-b17f-565094e588b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29</Slides>
  <Notes>0</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CEIS110: Introduction to Programming </vt:lpstr>
      <vt:lpstr>Introduction</vt:lpstr>
      <vt:lpstr>Software Inventory</vt:lpstr>
      <vt:lpstr>Planning and Design</vt:lpstr>
      <vt:lpstr>What are Flowcharts?</vt:lpstr>
      <vt:lpstr>Flowchart</vt:lpstr>
      <vt:lpstr>Python...(Screenshot)</vt:lpstr>
      <vt:lpstr>Gathering Temperature and Humidity Data</vt:lpstr>
      <vt:lpstr>BuildWeatherDb.py Code (Screenshot)</vt:lpstr>
      <vt:lpstr>Python Console (Screenshot)</vt:lpstr>
      <vt:lpstr>Weather.db File (Screenshot)</vt:lpstr>
      <vt:lpstr>Querying the Database with SQL</vt:lpstr>
      <vt:lpstr>Query to retrieve all columns and all rows (Screenshot)</vt:lpstr>
      <vt:lpstr>Query to retrieve lowest and highest temperatures (Screenshot)</vt:lpstr>
      <vt:lpstr>Query to retrieve all clear days (Screenshot)</vt:lpstr>
      <vt:lpstr>Data Cleansing - Querying and manipulating data with SQL and Python</vt:lpstr>
      <vt:lpstr>Python code (Screenshot or file)</vt:lpstr>
      <vt:lpstr>Retrieve and Convert Data to CSV Format (Screenshot)</vt:lpstr>
      <vt:lpstr>Temperature and Humidity Chart (Graph)</vt:lpstr>
      <vt:lpstr>Data Analytics - Develop Graphical Models and Interpret Results</vt:lpstr>
      <vt:lpstr>Plot #1</vt:lpstr>
      <vt:lpstr>Plot #2</vt:lpstr>
      <vt:lpstr>Plot #3</vt:lpstr>
      <vt:lpstr>Plot #4</vt:lpstr>
      <vt:lpstr>Analysis </vt:lpstr>
      <vt:lpstr>Prediction </vt:lpstr>
      <vt:lpstr>Challenges</vt:lpstr>
      <vt:lpstr>Career Skills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CEIS101 Module 1</dc:title>
  <dc:creator>William Sullivan</dc:creator>
  <cp:revision>419</cp:revision>
  <dcterms:created xsi:type="dcterms:W3CDTF">2018-12-20T22:43:36Z</dcterms:created>
  <dcterms:modified xsi:type="dcterms:W3CDTF">2024-04-22T03:11:49Z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0x0101006B0F883F57245246A7747A9329048B46</vt:lpwstr>
  </property>
</Properties>
</file>