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9"/>
  </p:notesMasterIdLst>
  <p:handoutMasterIdLst>
    <p:handoutMasterId r:id="rId30"/>
  </p:handoutMasterIdLst>
  <p:sldIdLst>
    <p:sldId id="256" r:id="rId5"/>
    <p:sldId id="312" r:id="rId6"/>
    <p:sldId id="277" r:id="rId7"/>
    <p:sldId id="26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62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6064A-11F7-4EC3-BC51-79C9A7BEC7F4}" v="1174" dt="2024-02-18T00:26:14.567"/>
    <p1510:client id="{6BFBD60D-6A89-432E-BF82-12D24ED05077}" v="607" dt="2024-02-17T23:00:56.319"/>
    <p1510:client id="{BC97F670-C453-48AF-BEF4-8C52A080E30D}" v="135" dt="2024-02-17T23:25:03.131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3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/>
              <a:t>Final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Ashley Johnson – CEIS 106 Intro to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make the path variable permanent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CF42574-5BC8-4C0E-CF5B-0CB9C8B7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32" y="1472829"/>
            <a:ext cx="6747551" cy="46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>
            <a:normAutofit/>
          </a:bodyPr>
          <a:lstStyle/>
          <a:p>
            <a:r>
              <a:rPr lang="en-US"/>
              <a:t>User and group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742205"/>
            <a:ext cx="3171825" cy="23944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Calibri"/>
                <a:cs typeface="Calibri"/>
              </a:rPr>
              <a:t>The –m option in the </a:t>
            </a:r>
            <a:r>
              <a:rPr lang="en-US" err="1">
                <a:ea typeface="Calibri"/>
                <a:cs typeface="Calibri"/>
              </a:rPr>
              <a:t>useradd</a:t>
            </a:r>
            <a:r>
              <a:rPr lang="en-US">
                <a:ea typeface="Calibri"/>
                <a:cs typeface="Calibri"/>
              </a:rPr>
              <a:t> command tells it to create a home directory for the new user.</a:t>
            </a:r>
          </a:p>
          <a:p>
            <a:r>
              <a:rPr lang="en-US">
                <a:ea typeface="Calibri"/>
                <a:cs typeface="Calibri"/>
              </a:rPr>
              <a:t>The –3 option in the tail command tells how many lines to show from the end of the file.</a:t>
            </a:r>
          </a:p>
          <a:p>
            <a:r>
              <a:rPr lang="en-US">
                <a:ea typeface="Calibri"/>
                <a:cs typeface="Calibri"/>
              </a:rPr>
              <a:t>The line students:x:1002:mary lists members of the "students" group.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/>
              <a:t>Pitch   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Test user and group settings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03EC24A-0CE6-6255-E585-A04EE9663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43" y="1399871"/>
            <a:ext cx="7005537" cy="47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add users in gui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74980ED-E606-D112-4C9C-EA48936F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052" y="1318199"/>
            <a:ext cx="61817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1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Remove users and groups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E12A514-454F-5681-1793-41A78DC6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43" y="1883923"/>
            <a:ext cx="4362450" cy="2895600"/>
          </a:xfrm>
          <a:prstGeom prst="rect">
            <a:avLst/>
          </a:prstGeom>
        </p:spPr>
      </p:pic>
      <p:pic>
        <p:nvPicPr>
          <p:cNvPr id="5" name="Picture 4" descr="A purple background with a person icon&#10;&#10;Description automatically generated">
            <a:extLst>
              <a:ext uri="{FF2B5EF4-FFF2-40B4-BE49-F238E27FC236}">
                <a16:creationId xmlns:a16="http://schemas.microsoft.com/office/drawing/2014/main" id="{5957BE9D-8B93-B2CE-2E7B-C5E15719E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77" y="1883214"/>
            <a:ext cx="3907074" cy="2945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CBABC-2DE2-02E8-7E33-A215477E45FA}"/>
              </a:ext>
            </a:extLst>
          </p:cNvPr>
          <p:cNvSpPr txBox="1"/>
          <p:nvPr/>
        </p:nvSpPr>
        <p:spPr>
          <a:xfrm>
            <a:off x="2059960" y="4935687"/>
            <a:ext cx="37768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Log on page with 3 user accounts.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40EAA-64C9-5699-0CF4-48CA6C7DE4BD}"/>
              </a:ext>
            </a:extLst>
          </p:cNvPr>
          <p:cNvSpPr txBox="1"/>
          <p:nvPr/>
        </p:nvSpPr>
        <p:spPr>
          <a:xfrm>
            <a:off x="6633556" y="4937283"/>
            <a:ext cx="37768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Log on page with 1 user account.</a:t>
            </a:r>
          </a:p>
        </p:txBody>
      </p:sp>
    </p:spTree>
    <p:extLst>
      <p:ext uri="{BB962C8B-B14F-4D97-AF65-F5344CB8AC3E}">
        <p14:creationId xmlns:p14="http://schemas.microsoft.com/office/powerpoint/2010/main" val="74681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>
            <a:normAutofit/>
          </a:bodyPr>
          <a:lstStyle/>
          <a:p>
            <a:r>
              <a:rPr lang="en-US"/>
              <a:t>Operating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742205"/>
            <a:ext cx="3171825" cy="2394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Discovering host IP configurations</a:t>
            </a:r>
          </a:p>
          <a:p>
            <a:r>
              <a:rPr lang="en-US">
                <a:ea typeface="Calibri"/>
                <a:cs typeface="Calibri"/>
              </a:rPr>
              <a:t>Manage network interfaces</a:t>
            </a:r>
          </a:p>
          <a:p>
            <a:r>
              <a:rPr lang="en-US">
                <a:ea typeface="Calibri"/>
                <a:cs typeface="Calibri"/>
              </a:rPr>
              <a:t>Use network utilities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/>
              <a:t>Pitch   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6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Discover host ip configurations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7A018-15BD-39FB-A494-C641B427B142}"/>
              </a:ext>
            </a:extLst>
          </p:cNvPr>
          <p:cNvSpPr txBox="1"/>
          <p:nvPr/>
        </p:nvSpPr>
        <p:spPr>
          <a:xfrm>
            <a:off x="752666" y="1538001"/>
            <a:ext cx="4387272" cy="42970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900">
                <a:latin typeface="Calibri"/>
                <a:ea typeface="Calibri"/>
                <a:cs typeface="Calibri"/>
              </a:rPr>
              <a:t>IP address of my Ubuntu machine</a:t>
            </a:r>
            <a:endParaRPr lang="en-US" sz="19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latin typeface="Calibri"/>
                <a:ea typeface="Calibri"/>
                <a:cs typeface="Calibri"/>
              </a:rPr>
              <a:t>192.168.1.107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900">
                <a:latin typeface="Calibri"/>
                <a:ea typeface="Calibri"/>
                <a:cs typeface="Calibri"/>
              </a:rPr>
              <a:t>IP address of its default gateway</a:t>
            </a:r>
            <a:endParaRPr lang="en-US" sz="19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latin typeface="Calibri"/>
                <a:ea typeface="Calibri"/>
                <a:cs typeface="Calibri"/>
              </a:rPr>
              <a:t>192.168.1.1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900">
                <a:latin typeface="Calibri"/>
                <a:ea typeface="Calibri"/>
                <a:cs typeface="Calibri"/>
              </a:rPr>
              <a:t>IP address of its DHCP server</a:t>
            </a:r>
            <a:endParaRPr lang="en-US" sz="19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latin typeface="Calibri"/>
                <a:ea typeface="Calibri"/>
                <a:cs typeface="Calibri"/>
              </a:rPr>
              <a:t>192.168.1.1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9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900">
                <a:latin typeface="Calibri"/>
                <a:ea typeface="Calibri"/>
                <a:cs typeface="Calibri"/>
              </a:rPr>
              <a:t>IP address of its DNS server</a:t>
            </a:r>
            <a:endParaRPr lang="en-US" sz="19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latin typeface="Calibri"/>
                <a:ea typeface="Calibri"/>
                <a:cs typeface="Calibri"/>
              </a:rPr>
              <a:t>192.168.1.1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en-US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180307A-2B3F-DAEE-C135-D95B0CF6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41" y="1538288"/>
            <a:ext cx="5470389" cy="41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33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Manage network interfaces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7A018-15BD-39FB-A494-C641B427B142}"/>
              </a:ext>
            </a:extLst>
          </p:cNvPr>
          <p:cNvSpPr txBox="1"/>
          <p:nvPr/>
        </p:nvSpPr>
        <p:spPr>
          <a:xfrm>
            <a:off x="2195602" y="1959533"/>
            <a:ext cx="7816273" cy="31229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DHCP message shown in the output of the </a:t>
            </a:r>
            <a:r>
              <a:rPr lang="en-US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sudo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dhclient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–v –r ens33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command</a:t>
            </a: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DHCPRELEASE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DHCP messages shown in the output of the </a:t>
            </a:r>
            <a:r>
              <a:rPr lang="en-US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sudo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dhclient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–v ens33 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command</a:t>
            </a: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DHCPDISCOVER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DHCPOFFER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DHCPREQUEST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DHCPACK</a:t>
            </a: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9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Use network utilities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4C0B49-39B1-1037-9087-1304A165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225" y="1376970"/>
            <a:ext cx="7031274" cy="47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>
            <a:normAutofit/>
          </a:bodyPr>
          <a:lstStyle/>
          <a:p>
            <a:r>
              <a:rPr lang="en-US"/>
              <a:t>System performance 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742205"/>
            <a:ext cx="3171825" cy="2394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Monitor processes</a:t>
            </a:r>
          </a:p>
          <a:p>
            <a:r>
              <a:rPr lang="en-US">
                <a:ea typeface="Calibri"/>
                <a:cs typeface="Calibri"/>
              </a:rPr>
              <a:t>Monitor user activities</a:t>
            </a:r>
          </a:p>
          <a:p>
            <a:r>
              <a:rPr lang="en-US">
                <a:ea typeface="Calibri"/>
                <a:cs typeface="Calibri"/>
              </a:rPr>
              <a:t>Monitor network bandwidth usage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/>
              <a:t>Pitch   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2920546"/>
            <a:ext cx="5711622" cy="22875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ea typeface="+mn-lt"/>
                <a:cs typeface="+mn-lt"/>
              </a:rPr>
              <a:t>This project covers the fundamentals of the Linux operating system in a virtualized environment. It includes activities such as navigating the Linux file system, writing shell scripts, managing users and groups, understanding IP configurations, and monitoring system performance. 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It lays the foundation for understanding of emerging technologies such as Virtualization and Cloud Computing.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F69342-3E05-8F51-5482-06B3CF83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8D86DF-DD63-FDB0-7054-5EECF36C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AC6D2FB-0DEA-79F5-88AE-FF19A5CD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5F227-A270-2D0A-9F80-ADA498CA7745}"/>
              </a:ext>
            </a:extLst>
          </p:cNvPr>
          <p:cNvSpPr txBox="1"/>
          <p:nvPr/>
        </p:nvSpPr>
        <p:spPr>
          <a:xfrm>
            <a:off x="5478318" y="1974272"/>
            <a:ext cx="35744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COURSE PROJECT 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4ABF3-4AB1-2792-B011-323804F478CC}"/>
              </a:ext>
            </a:extLst>
          </p:cNvPr>
          <p:cNvSpPr txBox="1"/>
          <p:nvPr/>
        </p:nvSpPr>
        <p:spPr>
          <a:xfrm>
            <a:off x="5478318" y="2343726"/>
            <a:ext cx="3574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chemeClr val="bg2">
                    <a:lumMod val="50000"/>
                  </a:schemeClr>
                </a:solidFill>
              </a:rPr>
              <a:t>CITED FROM THE COURSE PROJECT OUTLINE DELIVERABLE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5016A-18B5-3928-CF87-572F123D9C67}"/>
              </a:ext>
            </a:extLst>
          </p:cNvPr>
          <p:cNvSpPr txBox="1"/>
          <p:nvPr/>
        </p:nvSpPr>
        <p:spPr>
          <a:xfrm>
            <a:off x="5016499" y="2869045"/>
            <a:ext cx="1119909" cy="10502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>
                <a:solidFill>
                  <a:schemeClr val="bg2">
                    <a:lumMod val="50000"/>
                  </a:schemeClr>
                </a:solidFill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0E5ED-A7B4-D11E-9E57-BC0340A15EE3}"/>
              </a:ext>
            </a:extLst>
          </p:cNvPr>
          <p:cNvSpPr txBox="1"/>
          <p:nvPr/>
        </p:nvSpPr>
        <p:spPr>
          <a:xfrm>
            <a:off x="9438409" y="4727863"/>
            <a:ext cx="785090" cy="10502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>
                <a:solidFill>
                  <a:schemeClr val="bg2">
                    <a:lumMod val="50000"/>
                  </a:schemeClr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17715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33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Monitor linux processes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7A018-15BD-39FB-A494-C641B427B142}"/>
              </a:ext>
            </a:extLst>
          </p:cNvPr>
          <p:cNvSpPr txBox="1"/>
          <p:nvPr/>
        </p:nvSpPr>
        <p:spPr>
          <a:xfrm>
            <a:off x="2195602" y="1959533"/>
            <a:ext cx="7816273" cy="2294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latin typeface="Calibri"/>
                <a:ea typeface="Calibri"/>
                <a:cs typeface="Calibri"/>
              </a:rPr>
              <a:t>The default action of the </a:t>
            </a:r>
            <a:r>
              <a:rPr lang="en-US" i="1">
                <a:latin typeface="Calibri"/>
                <a:ea typeface="Calibri"/>
                <a:cs typeface="Calibri"/>
              </a:rPr>
              <a:t>15 SIGTERM </a:t>
            </a:r>
            <a:r>
              <a:rPr lang="en-US">
                <a:latin typeface="Calibri"/>
                <a:ea typeface="Calibri"/>
                <a:cs typeface="Calibri"/>
              </a:rPr>
              <a:t>kill signal:</a:t>
            </a: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latin typeface="Calibri"/>
                <a:ea typeface="Calibri"/>
                <a:cs typeface="Calibri"/>
              </a:rPr>
              <a:t>Kill the highlighted process.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latin typeface="Calibri"/>
                <a:ea typeface="Calibri"/>
                <a:cs typeface="Calibri"/>
              </a:rPr>
              <a:t>In the System Monitor window, click on </a:t>
            </a:r>
            <a:r>
              <a:rPr lang="en-US" i="1">
                <a:latin typeface="Calibri"/>
                <a:ea typeface="Calibri"/>
                <a:cs typeface="Calibri"/>
              </a:rPr>
              <a:t>% CPU </a:t>
            </a:r>
            <a:r>
              <a:rPr lang="en-US">
                <a:latin typeface="Calibri"/>
                <a:ea typeface="Calibri"/>
                <a:cs typeface="Calibri"/>
              </a:rPr>
              <a:t>to sort the processes by CPU load. The process that shows the highest percentage of CPU usage:</a:t>
            </a: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latin typeface="Calibri"/>
                <a:ea typeface="Calibri"/>
                <a:cs typeface="Calibri"/>
              </a:rPr>
              <a:t>The gnome shell (GUI) </a:t>
            </a: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33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Monitor user activities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7A018-15BD-39FB-A494-C641B427B142}"/>
              </a:ext>
            </a:extLst>
          </p:cNvPr>
          <p:cNvSpPr txBox="1"/>
          <p:nvPr/>
        </p:nvSpPr>
        <p:spPr>
          <a:xfrm>
            <a:off x="2195602" y="1959533"/>
            <a:ext cx="7816273" cy="34481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latin typeface="Calibri"/>
                <a:ea typeface="Calibri"/>
                <a:cs typeface="Calibri"/>
              </a:rPr>
              <a:t>Issue the </a:t>
            </a:r>
            <a:r>
              <a:rPr lang="en-US" b="1" err="1">
                <a:latin typeface="Calibri"/>
                <a:ea typeface="Calibri"/>
                <a:cs typeface="Calibri"/>
              </a:rPr>
              <a:t>sudo</a:t>
            </a:r>
            <a:r>
              <a:rPr lang="en-US" b="1">
                <a:latin typeface="Calibri"/>
                <a:ea typeface="Calibri"/>
                <a:cs typeface="Calibri"/>
              </a:rPr>
              <a:t>  </a:t>
            </a:r>
            <a:r>
              <a:rPr lang="en-US" b="1" err="1">
                <a:latin typeface="Calibri"/>
                <a:ea typeface="Calibri"/>
                <a:cs typeface="Calibri"/>
              </a:rPr>
              <a:t>accton</a:t>
            </a:r>
            <a:r>
              <a:rPr lang="en-US" b="1">
                <a:latin typeface="Calibri"/>
                <a:ea typeface="Calibri"/>
                <a:cs typeface="Calibri"/>
              </a:rPr>
              <a:t>  on </a:t>
            </a:r>
            <a:r>
              <a:rPr lang="en-US">
                <a:latin typeface="Calibri"/>
                <a:ea typeface="Calibri"/>
                <a:cs typeface="Calibri"/>
              </a:rPr>
              <a:t>command to turn on GNC accounting. Run the </a:t>
            </a:r>
            <a:r>
              <a:rPr lang="en-US" b="1" err="1">
                <a:latin typeface="Calibri"/>
                <a:ea typeface="Calibri"/>
                <a:cs typeface="Calibri"/>
              </a:rPr>
              <a:t>sudo</a:t>
            </a:r>
            <a:r>
              <a:rPr lang="en-US" b="1">
                <a:latin typeface="Calibri"/>
                <a:ea typeface="Calibri"/>
                <a:cs typeface="Calibri"/>
              </a:rPr>
              <a:t>  </a:t>
            </a:r>
            <a:r>
              <a:rPr lang="en-US" b="1" err="1">
                <a:latin typeface="Calibri"/>
                <a:ea typeface="Calibri"/>
                <a:cs typeface="Calibri"/>
              </a:rPr>
              <a:t>updatedb</a:t>
            </a:r>
            <a:r>
              <a:rPr lang="en-US" b="1">
                <a:latin typeface="Calibri"/>
                <a:ea typeface="Calibri"/>
                <a:cs typeface="Calibri"/>
              </a:rPr>
              <a:t> </a:t>
            </a:r>
            <a:r>
              <a:rPr lang="en-US">
                <a:latin typeface="Calibri"/>
                <a:ea typeface="Calibri"/>
                <a:cs typeface="Calibri"/>
              </a:rPr>
              <a:t>command. Enter </a:t>
            </a:r>
            <a:r>
              <a:rPr lang="en-US" b="1" err="1">
                <a:latin typeface="Calibri"/>
                <a:ea typeface="Calibri"/>
                <a:cs typeface="Calibri"/>
              </a:rPr>
              <a:t>lastcomm</a:t>
            </a:r>
            <a:r>
              <a:rPr lang="en-US" b="1">
                <a:latin typeface="Calibri"/>
                <a:ea typeface="Calibri"/>
                <a:cs typeface="Calibri"/>
              </a:rPr>
              <a:t>  </a:t>
            </a:r>
            <a:r>
              <a:rPr lang="en-US" b="1" err="1">
                <a:latin typeface="Calibri"/>
                <a:ea typeface="Calibri"/>
                <a:cs typeface="Calibri"/>
              </a:rPr>
              <a:t>updatedb</a:t>
            </a:r>
            <a:r>
              <a:rPr lang="en-US">
                <a:latin typeface="Calibri"/>
                <a:ea typeface="Calibri"/>
                <a:cs typeface="Calibri"/>
              </a:rPr>
              <a:t> to check if the </a:t>
            </a:r>
            <a:r>
              <a:rPr lang="en-US" i="1" err="1">
                <a:latin typeface="Calibri"/>
                <a:ea typeface="Calibri"/>
                <a:cs typeface="Calibri"/>
              </a:rPr>
              <a:t>updatedb</a:t>
            </a:r>
            <a:r>
              <a:rPr lang="en-US">
                <a:latin typeface="Calibri"/>
                <a:ea typeface="Calibri"/>
                <a:cs typeface="Calibri"/>
              </a:rPr>
              <a:t> command was executed before. Remember to turn off GNC accounting (</a:t>
            </a:r>
            <a:r>
              <a:rPr lang="en-US" b="1" err="1">
                <a:latin typeface="Calibri"/>
                <a:ea typeface="Calibri"/>
                <a:cs typeface="Calibri"/>
              </a:rPr>
              <a:t>sudo</a:t>
            </a:r>
            <a:r>
              <a:rPr lang="en-US" b="1">
                <a:latin typeface="Calibri"/>
                <a:ea typeface="Calibri"/>
                <a:cs typeface="Calibri"/>
              </a:rPr>
              <a:t>  </a:t>
            </a:r>
            <a:r>
              <a:rPr lang="en-US" b="1" err="1">
                <a:latin typeface="Calibri"/>
                <a:ea typeface="Calibri"/>
                <a:cs typeface="Calibri"/>
              </a:rPr>
              <a:t>accton</a:t>
            </a:r>
            <a:r>
              <a:rPr lang="en-US" b="1">
                <a:latin typeface="Calibri"/>
                <a:ea typeface="Calibri"/>
                <a:cs typeface="Calibri"/>
              </a:rPr>
              <a:t>  off</a:t>
            </a:r>
            <a:r>
              <a:rPr lang="en-US">
                <a:latin typeface="Calibri"/>
                <a:ea typeface="Calibri"/>
                <a:cs typeface="Calibri"/>
              </a:rPr>
              <a:t>).</a:t>
            </a: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latin typeface="Calibri"/>
                <a:ea typeface="Calibri"/>
                <a:cs typeface="Calibri"/>
              </a:rPr>
              <a:t>The flag value displayed in the output:</a:t>
            </a: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latin typeface="Calibri"/>
                <a:ea typeface="Calibri"/>
                <a:cs typeface="Calibri"/>
              </a:rPr>
              <a:t>S - "super user"</a:t>
            </a:r>
            <a:endParaRPr lang="en-US" sz="16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latin typeface="Calibri"/>
                <a:ea typeface="Calibri"/>
                <a:cs typeface="Calibri"/>
              </a:rPr>
              <a:t>The name of the user who ran the processes shown as root, is not student because</a:t>
            </a:r>
            <a:endParaRPr lang="en-US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latin typeface="Calibri"/>
                <a:ea typeface="Calibri"/>
                <a:cs typeface="Calibri"/>
              </a:rPr>
              <a:t>superuser – since we typed </a:t>
            </a:r>
            <a:r>
              <a:rPr lang="en-US" sz="1600" err="1">
                <a:latin typeface="Calibri"/>
                <a:ea typeface="Calibri"/>
                <a:cs typeface="Calibri"/>
              </a:rPr>
              <a:t>sudo</a:t>
            </a:r>
            <a:r>
              <a:rPr lang="en-US" sz="1600">
                <a:latin typeface="Calibri"/>
                <a:ea typeface="Calibri"/>
                <a:cs typeface="Calibri"/>
              </a:rPr>
              <a:t> in front of the command.</a:t>
            </a: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Monitor network bandwidth usage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A75A1EA-3355-524C-768C-64FCB56B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82" y="1396644"/>
            <a:ext cx="4494382" cy="48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6748" y="2687362"/>
            <a:ext cx="4595162" cy="13176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My reference used for making the slides were the course project videos.</a:t>
            </a:r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>
            <a:normAutofit/>
          </a:bodyPr>
          <a:lstStyle/>
          <a:p>
            <a:r>
              <a:rPr lang="en-US"/>
              <a:t>Linus filesystem </a:t>
            </a:r>
            <a:r>
              <a:rPr lang="en-US" err="1"/>
              <a:t>hIERARchy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742205"/>
            <a:ext cx="3171825" cy="2394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The "</a:t>
            </a:r>
            <a:r>
              <a:rPr lang="en-US" err="1">
                <a:ea typeface="Calibri"/>
                <a:cs typeface="Calibri"/>
              </a:rPr>
              <a:t>pwd</a:t>
            </a:r>
            <a:r>
              <a:rPr lang="en-US">
                <a:ea typeface="Calibri"/>
                <a:cs typeface="Calibri"/>
              </a:rPr>
              <a:t>" command in Linux stands for "print working directory." It is used to display the current working directory.</a:t>
            </a:r>
          </a:p>
          <a:p>
            <a:r>
              <a:rPr lang="en-US">
                <a:ea typeface="Calibri"/>
                <a:cs typeface="Calibri"/>
              </a:rPr>
              <a:t>The "cd" command stands for "change directory." It is used to navigate and switch between directories in the file system.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/>
              <a:t>Pitch   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4374B1-10C3-8F94-3F79-96FB37B2CD30}"/>
              </a:ext>
            </a:extLst>
          </p:cNvPr>
          <p:cNvSpPr/>
          <p:nvPr/>
        </p:nvSpPr>
        <p:spPr>
          <a:xfrm>
            <a:off x="1270000" y="5056908"/>
            <a:ext cx="10713492" cy="9325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33ED9-A447-181F-A56B-87D2EE27776E}"/>
              </a:ext>
            </a:extLst>
          </p:cNvPr>
          <p:cNvSpPr txBox="1"/>
          <p:nvPr/>
        </p:nvSpPr>
        <p:spPr>
          <a:xfrm>
            <a:off x="1333919" y="5135994"/>
            <a:ext cx="105560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u="sng">
                <a:solidFill>
                  <a:schemeClr val="bg1"/>
                </a:solidFill>
              </a:rPr>
              <a:t>The difference between a relative path and an absolute path in Linux: </a:t>
            </a:r>
          </a:p>
          <a:p>
            <a:r>
              <a:rPr lang="en-US" sz="1100">
                <a:solidFill>
                  <a:schemeClr val="bg1"/>
                </a:solidFill>
              </a:rPr>
              <a:t>Absolute path means that the system has all the information it needs to find the destination because the pathname starts from the root (/) of the system.</a:t>
            </a:r>
          </a:p>
          <a:p>
            <a:r>
              <a:rPr lang="en-US" sz="1100">
                <a:solidFill>
                  <a:schemeClr val="bg1"/>
                </a:solidFill>
              </a:rPr>
              <a:t>A relative pathname is the pathname of a target file or directory relative to your current directory in the tree. It can be used in place of an absolute pathname to reduce typing.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Creating directories and files | create a subdirectory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10501F84-E102-A45F-7F70-D99F3284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949" y="2138363"/>
            <a:ext cx="4678101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Copy and remove directories and files 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568915C-FC86-C9C7-9ECB-26984E760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24" y="2138363"/>
            <a:ext cx="4692952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91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Locate directories and files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74DF7EF-7A0F-FDDB-6594-C7C33FC6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527" y="2138363"/>
            <a:ext cx="5414945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28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>
            <a:normAutofit/>
          </a:bodyPr>
          <a:lstStyle/>
          <a:p>
            <a:r>
              <a:rPr lang="en-US"/>
              <a:t>Create a shell 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742205"/>
            <a:ext cx="3171825" cy="2394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File permissions of the script:</a:t>
            </a:r>
            <a:br>
              <a:rPr lang="en-US">
                <a:ea typeface="Calibri"/>
                <a:cs typeface="Calibri"/>
              </a:rPr>
            </a:br>
            <a:r>
              <a:rPr lang="en-US" err="1">
                <a:ea typeface="Calibri"/>
                <a:cs typeface="Calibri"/>
              </a:rPr>
              <a:t>rw</a:t>
            </a:r>
            <a:r>
              <a:rPr lang="en-US">
                <a:ea typeface="Calibri"/>
                <a:cs typeface="Calibri"/>
              </a:rPr>
              <a:t>- </a:t>
            </a:r>
            <a:r>
              <a:rPr lang="en-US" err="1">
                <a:ea typeface="Calibri"/>
                <a:cs typeface="Calibri"/>
              </a:rPr>
              <a:t>rw</a:t>
            </a:r>
            <a:r>
              <a:rPr lang="en-US">
                <a:ea typeface="Calibri"/>
                <a:cs typeface="Calibri"/>
              </a:rPr>
              <a:t>- r--</a:t>
            </a:r>
          </a:p>
          <a:p>
            <a:r>
              <a:rPr lang="en-US">
                <a:ea typeface="Calibri"/>
                <a:cs typeface="Calibri"/>
              </a:rPr>
              <a:t>The name of the user-defined variable: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text</a:t>
            </a:r>
          </a:p>
          <a:p>
            <a:r>
              <a:rPr lang="en-US">
                <a:ea typeface="Calibri"/>
                <a:cs typeface="Calibri"/>
              </a:rPr>
              <a:t>Redirection meta-character sends output of the command to the file and appends to the end of the file.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/>
              <a:t>Pitch   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Change script file permissions  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7240DBC-0057-E37B-4E80-B8BBE5FCF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8" y="1391765"/>
            <a:ext cx="74771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set the path variable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BF6865-7FAE-4B56-A995-ADF1582D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D1822B1-C788-D22B-82FA-AFD63E0D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44" y="1375552"/>
            <a:ext cx="74771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2401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dark sales pitch_tm22318419_Win32_LW__SL_v3" id="{25F84EBA-C1D2-4AFA-BE29-F69FFF8F2DC6}" vid="{6C5BA4FE-EBF3-4DA8-82DB-24F1AF7B6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FE3C65-29EB-4E60-850B-7BD594E374E2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75ABCA3-2984-4C89-9460-81718D633E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37A69-22DE-493E-8552-03285CA5DA6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Monoline</vt:lpstr>
      <vt:lpstr>Final project</vt:lpstr>
      <vt:lpstr>PowerPoint Presentation</vt:lpstr>
      <vt:lpstr>Linus filesystem hIERARchy</vt:lpstr>
      <vt:lpstr>Creating directories and files | create a subdirectory</vt:lpstr>
      <vt:lpstr>Copy and remove directories and files </vt:lpstr>
      <vt:lpstr>Locate directories and files </vt:lpstr>
      <vt:lpstr>Create a shell script</vt:lpstr>
      <vt:lpstr>Change script file permissions  </vt:lpstr>
      <vt:lpstr>set the path variable</vt:lpstr>
      <vt:lpstr>make the path variable permanent</vt:lpstr>
      <vt:lpstr>User and group management</vt:lpstr>
      <vt:lpstr>Test user and group settings</vt:lpstr>
      <vt:lpstr>add users in gui</vt:lpstr>
      <vt:lpstr>Remove users and groups</vt:lpstr>
      <vt:lpstr>Operating systems</vt:lpstr>
      <vt:lpstr>Discover host ip configurations</vt:lpstr>
      <vt:lpstr>Manage network interfaces</vt:lpstr>
      <vt:lpstr>Use network utilities</vt:lpstr>
      <vt:lpstr>System performance monitoring</vt:lpstr>
      <vt:lpstr>Monitor linux processes</vt:lpstr>
      <vt:lpstr>Monitor user activities</vt:lpstr>
      <vt:lpstr>Monitor network bandwidth usage</vt:lpstr>
      <vt:lpstr>references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revision>4</cp:revision>
  <dcterms:created xsi:type="dcterms:W3CDTF">2024-02-17T22:35:02Z</dcterms:created>
  <dcterms:modified xsi:type="dcterms:W3CDTF">2024-02-24T14:47:05Z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