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sldIdLst>
    <p:sldId id="301" r:id="rId2"/>
    <p:sldId id="300" r:id="rId3"/>
    <p:sldId id="256" r:id="rId4"/>
    <p:sldId id="269" r:id="rId5"/>
    <p:sldId id="258" r:id="rId6"/>
    <p:sldId id="261" r:id="rId7"/>
    <p:sldId id="270" r:id="rId8"/>
    <p:sldId id="273" r:id="rId9"/>
    <p:sldId id="275" r:id="rId10"/>
    <p:sldId id="276" r:id="rId11"/>
    <p:sldId id="277" r:id="rId12"/>
    <p:sldId id="278" r:id="rId13"/>
    <p:sldId id="279" r:id="rId14"/>
    <p:sldId id="280" r:id="rId15"/>
    <p:sldId id="281" r:id="rId16"/>
    <p:sldId id="283" r:id="rId17"/>
    <p:sldId id="284" r:id="rId18"/>
    <p:sldId id="285" r:id="rId19"/>
    <p:sldId id="286" r:id="rId20"/>
    <p:sldId id="287" r:id="rId21"/>
    <p:sldId id="288" r:id="rId22"/>
    <p:sldId id="289" r:id="rId23"/>
    <p:sldId id="291" r:id="rId24"/>
    <p:sldId id="292" r:id="rId25"/>
    <p:sldId id="293" r:id="rId26"/>
    <p:sldId id="294" r:id="rId27"/>
    <p:sldId id="295" r:id="rId28"/>
    <p:sldId id="296" r:id="rId29"/>
    <p:sldId id="297" r:id="rId30"/>
    <p:sldId id="29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2F96A-15E2-E08A-0035-667BB1455DAF}" v="712" dt="2024-06-22T02:19:15.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74"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BA88C-15D4-4D1F-BADA-BDA4957BDC62}"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8289-2B31-4854-AF02-421996F38769}" type="slidenum">
              <a:rPr lang="en-US" smtClean="0"/>
              <a:t>‹#›</a:t>
            </a:fld>
            <a:endParaRPr lang="en-US"/>
          </a:p>
        </p:txBody>
      </p:sp>
    </p:spTree>
    <p:extLst>
      <p:ext uri="{BB962C8B-B14F-4D97-AF65-F5344CB8AC3E}">
        <p14:creationId xmlns:p14="http://schemas.microsoft.com/office/powerpoint/2010/main" val="233715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10</a:t>
            </a:fld>
            <a:endParaRPr lang="en-US"/>
          </a:p>
        </p:txBody>
      </p:sp>
    </p:spTree>
    <p:extLst>
      <p:ext uri="{BB962C8B-B14F-4D97-AF65-F5344CB8AC3E}">
        <p14:creationId xmlns:p14="http://schemas.microsoft.com/office/powerpoint/2010/main" val="68724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11</a:t>
            </a:fld>
            <a:endParaRPr lang="en-US"/>
          </a:p>
        </p:txBody>
      </p:sp>
    </p:spTree>
    <p:extLst>
      <p:ext uri="{BB962C8B-B14F-4D97-AF65-F5344CB8AC3E}">
        <p14:creationId xmlns:p14="http://schemas.microsoft.com/office/powerpoint/2010/main" val="204750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94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099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192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167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726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741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387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2081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995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878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361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342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057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091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90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584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143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4859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3"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6"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8"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8" name="Picture 7" descr="Close-up of a server network panel with lights and cables">
            <a:extLst>
              <a:ext uri="{FF2B5EF4-FFF2-40B4-BE49-F238E27FC236}">
                <a16:creationId xmlns:a16="http://schemas.microsoft.com/office/drawing/2014/main" id="{2C68791B-148F-7C9A-70F8-4ADFFCCACE38}"/>
              </a:ext>
            </a:extLst>
          </p:cNvPr>
          <p:cNvPicPr>
            <a:picLocks noChangeAspect="1"/>
          </p:cNvPicPr>
          <p:nvPr/>
        </p:nvPicPr>
        <p:blipFill rotWithShape="1">
          <a:blip r:embed="rId2">
            <a:alphaModFix amt="35000"/>
          </a:blip>
          <a:srcRect t="2751" r="-2" b="12852"/>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08B5010-DCCC-6B0D-0735-3ADA4B51A56B}"/>
              </a:ext>
            </a:extLst>
          </p:cNvPr>
          <p:cNvSpPr txBox="1"/>
          <p:nvPr/>
        </p:nvSpPr>
        <p:spPr>
          <a:xfrm>
            <a:off x="2928401" y="1380068"/>
            <a:ext cx="8574622" cy="261619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defTabSz="457200">
              <a:spcBef>
                <a:spcPct val="0"/>
              </a:spcBef>
              <a:spcAft>
                <a:spcPts val="600"/>
              </a:spcAft>
            </a:pPr>
            <a:r>
              <a:rPr lang="en-US" sz="6000" b="1">
                <a:ln w="3175" cmpd="sng">
                  <a:noFill/>
                </a:ln>
                <a:latin typeface="+mj-lt"/>
                <a:ea typeface="+mj-ea"/>
                <a:cs typeface="+mj-cs"/>
              </a:rPr>
              <a:t>Everything Networking</a:t>
            </a:r>
          </a:p>
        </p:txBody>
      </p:sp>
      <p:sp>
        <p:nvSpPr>
          <p:cNvPr id="6" name="TextBox 5">
            <a:extLst>
              <a:ext uri="{FF2B5EF4-FFF2-40B4-BE49-F238E27FC236}">
                <a16:creationId xmlns:a16="http://schemas.microsoft.com/office/drawing/2014/main" id="{856421DA-74BA-2186-EE08-2E09F214B62D}"/>
              </a:ext>
            </a:extLst>
          </p:cNvPr>
          <p:cNvSpPr txBox="1"/>
          <p:nvPr/>
        </p:nvSpPr>
        <p:spPr>
          <a:xfrm>
            <a:off x="4515377" y="3996267"/>
            <a:ext cx="6987645" cy="138853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defTabSz="457200">
              <a:spcBef>
                <a:spcPct val="20000"/>
              </a:spcBef>
              <a:spcAft>
                <a:spcPts val="600"/>
              </a:spcAft>
              <a:buClr>
                <a:schemeClr val="accent1">
                  <a:lumMod val="75000"/>
                </a:schemeClr>
              </a:buClr>
              <a:buSzPct val="145000"/>
            </a:pPr>
            <a:r>
              <a:rPr lang="en-US" sz="2100"/>
              <a:t>Ashley Johnson</a:t>
            </a:r>
          </a:p>
        </p:txBody>
      </p:sp>
      <p:grpSp>
        <p:nvGrpSpPr>
          <p:cNvPr id="20" name="Group 19">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1"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sp>
        <p:sp>
          <p:nvSpPr>
            <p:cNvPr id="22"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sp>
        <p:sp>
          <p:nvSpPr>
            <p:cNvPr id="23"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sp>
        <p:sp>
          <p:nvSpPr>
            <p:cNvPr id="24"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sp>
        <p:sp>
          <p:nvSpPr>
            <p:cNvPr id="25"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sp>
        <p:sp>
          <p:nvSpPr>
            <p:cNvPr id="26"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sp>
      </p:grpSp>
      <p:sp>
        <p:nvSpPr>
          <p:cNvPr id="2" name="Date Placeholder 1">
            <a:extLst>
              <a:ext uri="{FF2B5EF4-FFF2-40B4-BE49-F238E27FC236}">
                <a16:creationId xmlns:a16="http://schemas.microsoft.com/office/drawing/2014/main" id="{1E2A73D3-DA48-EF4B-F14F-07116BA80471}"/>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a:spcAft>
                <a:spcPts val="600"/>
              </a:spcAft>
            </a:pPr>
            <a:fld id="{35BC9338-0D02-4B47-BA3D-8C0AEF2D2FC7}" type="datetime1">
              <a:rPr lang="en-US" smtClean="0"/>
              <a:pPr>
                <a:spcAft>
                  <a:spcPts val="600"/>
                </a:spcAft>
              </a:pPr>
              <a:t>6/21/2024</a:t>
            </a:fld>
            <a:endParaRPr lang="en-US"/>
          </a:p>
        </p:txBody>
      </p:sp>
      <p:sp>
        <p:nvSpPr>
          <p:cNvPr id="4" name="Slide Number Placeholder 3">
            <a:extLst>
              <a:ext uri="{FF2B5EF4-FFF2-40B4-BE49-F238E27FC236}">
                <a16:creationId xmlns:a16="http://schemas.microsoft.com/office/drawing/2014/main" id="{C35427D3-41D3-CFB2-8A55-CC564B0F2824}"/>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a:spcAft>
                <a:spcPts val="600"/>
              </a:spcAft>
            </a:pPr>
            <a:fld id="{89447F04-5B4A-4B3A-B7B2-0498BAC8F13C}" type="slidenum">
              <a:rPr lang="en-US" smtClean="0"/>
              <a:pPr>
                <a:spcAft>
                  <a:spcPts val="600"/>
                </a:spcAft>
              </a:pPr>
              <a:t>1</a:t>
            </a:fld>
            <a:endParaRPr lang="en-US"/>
          </a:p>
        </p:txBody>
      </p:sp>
      <p:sp>
        <p:nvSpPr>
          <p:cNvPr id="3" name="Footer Placeholder 2">
            <a:extLst>
              <a:ext uri="{FF2B5EF4-FFF2-40B4-BE49-F238E27FC236}">
                <a16:creationId xmlns:a16="http://schemas.microsoft.com/office/drawing/2014/main" id="{1FE1F498-FA7F-D29D-635F-53153ECC7C8A}"/>
              </a:ext>
            </a:extLst>
          </p:cNvPr>
          <p:cNvSpPr>
            <a:spLocks noGrp="1"/>
          </p:cNvSpPr>
          <p:nvPr>
            <p:ph type="ftr" sz="quarter" idx="11"/>
          </p:nvPr>
        </p:nvSpPr>
        <p:spPr>
          <a:xfrm>
            <a:off x="1890797" y="5883275"/>
            <a:ext cx="8260202" cy="365125"/>
          </a:xfrm>
        </p:spPr>
        <p:txBody>
          <a:bodyPr vert="horz" lIns="91440" tIns="45720" rIns="91440" bIns="45720" rtlCol="0" anchor="ctr">
            <a:noAutofit/>
          </a:bodyPr>
          <a:lstStyle/>
          <a:p>
            <a:pPr>
              <a:lnSpc>
                <a:spcPct val="90000"/>
              </a:lnSpc>
              <a:spcAft>
                <a:spcPts val="600"/>
              </a:spcAft>
            </a:pPr>
            <a:r>
              <a:rPr lang="en-US" sz="1050" b="0" i="0" kern="1200" dirty="0">
                <a:solidFill>
                  <a:srgbClr val="BFBFBF"/>
                </a:solidFill>
                <a:effectLst/>
                <a:latin typeface="+mn-l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a:t>
            </a:r>
            <a:r>
              <a:rPr lang="en-US" sz="1050" dirty="0">
                <a:solidFill>
                  <a:srgbClr val="BFBFBF"/>
                </a:solidFill>
              </a:rPr>
              <a:t>  </a:t>
            </a:r>
            <a:endParaRPr lang="en-US" sz="1050" b="0" i="0" kern="1200">
              <a:solidFill>
                <a:srgbClr val="BFBFBF"/>
              </a:solidFill>
              <a:effectLst/>
              <a:latin typeface="+mn-lt"/>
              <a:ea typeface="+mn-ea"/>
              <a:cs typeface="+mn-cs"/>
            </a:endParaRPr>
          </a:p>
        </p:txBody>
      </p:sp>
    </p:spTree>
    <p:extLst>
      <p:ext uri="{BB962C8B-B14F-4D97-AF65-F5344CB8AC3E}">
        <p14:creationId xmlns:p14="http://schemas.microsoft.com/office/powerpoint/2010/main" val="3585976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21312" y="1832406"/>
            <a:ext cx="2438400" cy="35860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Take a screenshot of </a:t>
            </a:r>
            <a:r>
              <a:rPr lang="en-US" sz="1800" b="1" dirty="0"/>
              <a:t>the Terminal window</a:t>
            </a:r>
            <a:r>
              <a:rPr lang="en-US" sz="1800" dirty="0"/>
              <a:t>.</a:t>
            </a:r>
          </a:p>
          <a:p>
            <a:pPr marL="0" indent="0">
              <a:buNone/>
            </a:pPr>
            <a:endParaRPr lang="en-US" sz="1800" dirty="0"/>
          </a:p>
          <a:p>
            <a:pPr marL="0" indent="0">
              <a:buNone/>
            </a:pPr>
            <a:r>
              <a:rPr lang="en-US" sz="1800" dirty="0"/>
              <a:t>This screenshot should show </a:t>
            </a:r>
            <a:r>
              <a:rPr lang="en-US" sz="1800" b="1" dirty="0"/>
              <a:t>the IPv4 address of the </a:t>
            </a:r>
            <a:r>
              <a:rPr lang="en-US" sz="1800" b="1" i="1" u="sng" dirty="0"/>
              <a:t>Computer 1</a:t>
            </a:r>
            <a:r>
              <a:rPr lang="en-US" sz="1800" b="1" dirty="0"/>
              <a:t> VM</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700521" y="531755"/>
            <a:ext cx="3482175" cy="1182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u="sng" dirty="0"/>
              <a:t>Dynamic IP Address Assignment</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2572279" y="5905203"/>
            <a:ext cx="7084177"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10</a:t>
            </a:fld>
            <a:endParaRPr lang="en-US"/>
          </a:p>
        </p:txBody>
      </p:sp>
      <p:pic>
        <p:nvPicPr>
          <p:cNvPr id="9" name="Picture 8" descr="A screenshot of a computer&#10;&#10;Description automatically generated">
            <a:extLst>
              <a:ext uri="{FF2B5EF4-FFF2-40B4-BE49-F238E27FC236}">
                <a16:creationId xmlns:a16="http://schemas.microsoft.com/office/drawing/2014/main" id="{DA84C566-6C32-E81C-FF3D-C5AED5A6307D}"/>
              </a:ext>
            </a:extLst>
          </p:cNvPr>
          <p:cNvPicPr>
            <a:picLocks noChangeAspect="1"/>
          </p:cNvPicPr>
          <p:nvPr/>
        </p:nvPicPr>
        <p:blipFill>
          <a:blip r:embed="rId3"/>
          <a:stretch>
            <a:fillRect/>
          </a:stretch>
        </p:blipFill>
        <p:spPr>
          <a:xfrm>
            <a:off x="5428233" y="312107"/>
            <a:ext cx="5963250" cy="5482224"/>
          </a:xfrm>
          <a:prstGeom prst="rect">
            <a:avLst/>
          </a:prstGeom>
        </p:spPr>
      </p:pic>
    </p:spTree>
    <p:extLst>
      <p:ext uri="{BB962C8B-B14F-4D97-AF65-F5344CB8AC3E}">
        <p14:creationId xmlns:p14="http://schemas.microsoft.com/office/powerpoint/2010/main" val="245559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14B69E7A-2CE6-E7BF-F5CF-4ABA7C2E9543}"/>
              </a:ext>
            </a:extLst>
          </p:cNvPr>
          <p:cNvPicPr>
            <a:picLocks noGrp="1" noChangeAspect="1"/>
          </p:cNvPicPr>
          <p:nvPr>
            <p:ph idx="1"/>
          </p:nvPr>
        </p:nvPicPr>
        <p:blipFill>
          <a:blip r:embed="rId3"/>
          <a:stretch>
            <a:fillRect/>
          </a:stretch>
        </p:blipFill>
        <p:spPr>
          <a:xfrm>
            <a:off x="5323084" y="163313"/>
            <a:ext cx="6312638" cy="5717087"/>
          </a:xfrm>
        </p:spPr>
      </p:pic>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1799315" y="6053217"/>
            <a:ext cx="8597212" cy="354161"/>
          </a:xfrm>
        </p:spPr>
        <p:txBody>
          <a:bodyPr/>
          <a:lstStyle/>
          <a:p>
            <a:r>
              <a:rPr lang="en-US" dirty="0">
                <a:solidFill>
                  <a:srgbClr val="7F7F7F"/>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solidFill>
                <a:srgbClr val="7F7F7F"/>
              </a:solidFill>
            </a:endParaRPr>
          </a:p>
          <a:p>
            <a:endParaRPr lang="en-US" dirty="0">
              <a:solidFill>
                <a:srgbClr val="7F7F7F"/>
              </a:solidFill>
            </a:endParaRPr>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11</a:t>
            </a:fld>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777270" y="1980420"/>
            <a:ext cx="2811176" cy="35860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Take a screenshot of </a:t>
            </a:r>
            <a:r>
              <a:rPr lang="en-US" sz="1800" b="1" dirty="0"/>
              <a:t>the Terminal window</a:t>
            </a:r>
            <a:r>
              <a:rPr lang="en-US" sz="1800" dirty="0"/>
              <a:t>.</a:t>
            </a:r>
          </a:p>
          <a:p>
            <a:pPr marL="0" indent="0">
              <a:buNone/>
            </a:pPr>
            <a:endParaRPr lang="en-US" sz="1800" dirty="0"/>
          </a:p>
          <a:p>
            <a:pPr marL="0" indent="0">
              <a:buNone/>
            </a:pPr>
            <a:r>
              <a:rPr lang="en-US" sz="1800" dirty="0"/>
              <a:t>This screenshot should show </a:t>
            </a:r>
            <a:r>
              <a:rPr lang="en-US" sz="1800" b="1" dirty="0"/>
              <a:t>the IPv4 address of the </a:t>
            </a:r>
            <a:r>
              <a:rPr lang="en-US" sz="1800" b="1" i="1" u="sng" dirty="0"/>
              <a:t>Computer 2</a:t>
            </a:r>
            <a:r>
              <a:rPr lang="en-US" sz="1800" b="1" dirty="0"/>
              <a:t> VM</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568953" y="674288"/>
            <a:ext cx="3230002" cy="1182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u="sng" dirty="0"/>
              <a:t>Dynamic IP Address Assignment</a:t>
            </a:r>
          </a:p>
        </p:txBody>
      </p:sp>
    </p:spTree>
    <p:extLst>
      <p:ext uri="{BB962C8B-B14F-4D97-AF65-F5344CB8AC3E}">
        <p14:creationId xmlns:p14="http://schemas.microsoft.com/office/powerpoint/2010/main" val="1822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1761518" y="581094"/>
            <a:ext cx="3191628"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u="sng" dirty="0"/>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28812" y="1445607"/>
            <a:ext cx="266192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Take a screenshot of </a:t>
            </a:r>
            <a:r>
              <a:rPr lang="en-US" sz="1600" b="1" dirty="0"/>
              <a:t>the Terminal window</a:t>
            </a:r>
            <a:r>
              <a:rPr lang="en-US" sz="1600" dirty="0"/>
              <a:t>.</a:t>
            </a:r>
          </a:p>
          <a:p>
            <a:pPr marL="0" indent="0">
              <a:buNone/>
            </a:pPr>
            <a:endParaRPr lang="en-US" sz="1600" dirty="0"/>
          </a:p>
          <a:p>
            <a:pPr marL="0" indent="0">
              <a:buNone/>
            </a:pPr>
            <a:r>
              <a:rPr lang="en-US" sz="1600" dirty="0"/>
              <a:t>This screenshot should show 1) the connectivity test </a:t>
            </a:r>
            <a:r>
              <a:rPr lang="en-US" sz="1600" b="1" dirty="0"/>
              <a:t>FROM the </a:t>
            </a:r>
            <a:r>
              <a:rPr lang="en-US" sz="1600" b="1" i="1" dirty="0"/>
              <a:t>Computer 1</a:t>
            </a:r>
            <a:r>
              <a:rPr lang="en-US" sz="1600" b="1" dirty="0"/>
              <a:t> VM TO the </a:t>
            </a:r>
            <a:r>
              <a:rPr lang="en-US" sz="1600" b="1" i="1" dirty="0"/>
              <a:t>SOHO Router </a:t>
            </a:r>
            <a:r>
              <a:rPr lang="en-US" sz="1600" b="1" dirty="0"/>
              <a:t>VM</a:t>
            </a:r>
            <a:r>
              <a:rPr lang="en-US" sz="1600" dirty="0"/>
              <a:t>, and 2) the connectivity test </a:t>
            </a:r>
            <a:r>
              <a:rPr lang="en-US" sz="1600" b="1" dirty="0"/>
              <a:t>FROM the </a:t>
            </a:r>
            <a:r>
              <a:rPr lang="en-US" sz="1600" b="1" i="1" dirty="0"/>
              <a:t>Computer 1</a:t>
            </a:r>
            <a:r>
              <a:rPr lang="en-US" sz="1600" b="1" dirty="0"/>
              <a:t> VM TO the </a:t>
            </a:r>
            <a:r>
              <a:rPr lang="en-US" sz="1600" b="1" i="1" dirty="0"/>
              <a:t>Computer 2</a:t>
            </a:r>
            <a:r>
              <a:rPr lang="en-US" sz="1600" b="1" dirty="0"/>
              <a:t> VM</a:t>
            </a:r>
            <a:r>
              <a:rPr lang="en-US" sz="1600" dirty="0"/>
              <a:t>.</a:t>
            </a:r>
          </a:p>
          <a:p>
            <a:pPr marL="0" indent="0">
              <a:buNone/>
            </a:pPr>
            <a:endParaRPr lang="en-US" sz="1600" dirty="0"/>
          </a:p>
          <a:p>
            <a:pPr marL="0" indent="0">
              <a:buNone/>
            </a:pPr>
            <a:r>
              <a:rPr lang="en-US" sz="1600" dirty="0"/>
              <a:t>This screenshot should also show </a:t>
            </a:r>
            <a:r>
              <a:rPr lang="en-US" sz="1600" b="1" dirty="0"/>
              <a:t>the date/time information</a:t>
            </a:r>
            <a:r>
              <a:rPr lang="en-US" sz="1600" dirty="0"/>
              <a:t> on top of the Terminal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6/21/2024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2243359" y="6053217"/>
            <a:ext cx="7742018" cy="365125"/>
          </a:xfrm>
        </p:spPr>
        <p:txBody>
          <a:bodyPr/>
          <a:lstStyle/>
          <a:p>
            <a:r>
              <a:rPr lang="en-US" dirty="0">
                <a:solidFill>
                  <a:srgbClr val="7F7F7F"/>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solidFill>
                <a:srgbClr val="7F7F7F"/>
              </a:solidFill>
            </a:endParaRPr>
          </a:p>
          <a:p>
            <a:endParaRPr lang="en-US" dirty="0">
              <a:solidFill>
                <a:srgbClr val="7F7F7F"/>
              </a:solidFill>
            </a:endParaRPr>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12</a:t>
            </a:fld>
            <a:endParaRPr lang="en-US"/>
          </a:p>
        </p:txBody>
      </p:sp>
      <p:pic>
        <p:nvPicPr>
          <p:cNvPr id="10" name="Picture 9" descr="A screenshot of a computer&#10;&#10;Description automatically generated">
            <a:extLst>
              <a:ext uri="{FF2B5EF4-FFF2-40B4-BE49-F238E27FC236}">
                <a16:creationId xmlns:a16="http://schemas.microsoft.com/office/drawing/2014/main" id="{CB8CF035-9D22-6708-1503-FCCC60E3948B}"/>
              </a:ext>
            </a:extLst>
          </p:cNvPr>
          <p:cNvPicPr>
            <a:picLocks noChangeAspect="1"/>
          </p:cNvPicPr>
          <p:nvPr/>
        </p:nvPicPr>
        <p:blipFill>
          <a:blip r:embed="rId2"/>
          <a:stretch>
            <a:fillRect/>
          </a:stretch>
        </p:blipFill>
        <p:spPr>
          <a:xfrm>
            <a:off x="5240418" y="379694"/>
            <a:ext cx="5890637" cy="5330868"/>
          </a:xfrm>
          <a:prstGeom prst="rect">
            <a:avLst/>
          </a:prstGeom>
        </p:spPr>
      </p:pic>
    </p:spTree>
    <p:extLst>
      <p:ext uri="{BB962C8B-B14F-4D97-AF65-F5344CB8AC3E}">
        <p14:creationId xmlns:p14="http://schemas.microsoft.com/office/powerpoint/2010/main" val="284791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159E2EB3-7174-6888-B10D-94C495D4EEF5}"/>
              </a:ext>
            </a:extLst>
          </p:cNvPr>
          <p:cNvPicPr>
            <a:picLocks noGrp="1" noChangeAspect="1"/>
          </p:cNvPicPr>
          <p:nvPr>
            <p:ph idx="1"/>
          </p:nvPr>
        </p:nvPicPr>
        <p:blipFill>
          <a:blip r:embed="rId2"/>
          <a:stretch>
            <a:fillRect/>
          </a:stretch>
        </p:blipFill>
        <p:spPr>
          <a:xfrm>
            <a:off x="5235626" y="375470"/>
            <a:ext cx="6124290" cy="5492662"/>
          </a:xfrm>
        </p:spPr>
      </p:pic>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6/21/2024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2128236" y="6053217"/>
            <a:ext cx="8081903"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13</a:t>
            </a:fld>
            <a:endParaRPr lang="en-US"/>
          </a:p>
        </p:txBody>
      </p:sp>
      <p:sp>
        <p:nvSpPr>
          <p:cNvPr id="4" name="Title 1">
            <a:extLst>
              <a:ext uri="{FF2B5EF4-FFF2-40B4-BE49-F238E27FC236}">
                <a16:creationId xmlns:a16="http://schemas.microsoft.com/office/drawing/2014/main" id="{12570DED-E942-4274-A5C5-61D0403EDC64}"/>
              </a:ext>
            </a:extLst>
          </p:cNvPr>
          <p:cNvSpPr txBox="1">
            <a:spLocks/>
          </p:cNvSpPr>
          <p:nvPr/>
        </p:nvSpPr>
        <p:spPr>
          <a:xfrm>
            <a:off x="1794410" y="372777"/>
            <a:ext cx="3021686"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u="sng" dirty="0"/>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975316" y="1368859"/>
            <a:ext cx="2848308"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Take a screenshot of </a:t>
            </a:r>
            <a:r>
              <a:rPr lang="en-US" sz="1600" b="1" dirty="0"/>
              <a:t>the Terminal window</a:t>
            </a:r>
            <a:r>
              <a:rPr lang="en-US" sz="1600" dirty="0"/>
              <a:t>.</a:t>
            </a:r>
          </a:p>
          <a:p>
            <a:pPr marL="0" indent="0">
              <a:buNone/>
            </a:pPr>
            <a:endParaRPr lang="en-US" sz="1600" dirty="0"/>
          </a:p>
          <a:p>
            <a:pPr marL="0" indent="0">
              <a:buNone/>
            </a:pPr>
            <a:r>
              <a:rPr lang="en-US" sz="1600" dirty="0"/>
              <a:t>This screenshot should show 1) the connectivity test </a:t>
            </a:r>
            <a:r>
              <a:rPr lang="en-US" sz="1600" b="1" dirty="0"/>
              <a:t>FROM the </a:t>
            </a:r>
            <a:r>
              <a:rPr lang="en-US" sz="1600" b="1" i="1" dirty="0"/>
              <a:t>Computer 2</a:t>
            </a:r>
            <a:r>
              <a:rPr lang="en-US" sz="1600" b="1" dirty="0"/>
              <a:t> VM TO the </a:t>
            </a:r>
            <a:r>
              <a:rPr lang="en-US" sz="1600" b="1" i="1" dirty="0"/>
              <a:t>SOHO Router </a:t>
            </a:r>
            <a:r>
              <a:rPr lang="en-US" sz="1600" b="1" dirty="0"/>
              <a:t>VM</a:t>
            </a:r>
            <a:r>
              <a:rPr lang="en-US" sz="1600" dirty="0"/>
              <a:t>, and 2) the connectivity test </a:t>
            </a:r>
            <a:r>
              <a:rPr lang="en-US" sz="1600" b="1" dirty="0"/>
              <a:t>FROM the </a:t>
            </a:r>
            <a:r>
              <a:rPr lang="en-US" sz="1600" b="1" i="1" dirty="0"/>
              <a:t>Computer 2</a:t>
            </a:r>
            <a:r>
              <a:rPr lang="en-US" sz="1600" b="1" dirty="0"/>
              <a:t> VM TO the </a:t>
            </a:r>
            <a:r>
              <a:rPr lang="en-US" sz="1600" b="1" i="1" dirty="0"/>
              <a:t>Computer 1</a:t>
            </a:r>
            <a:r>
              <a:rPr lang="en-US" sz="1600" b="1" dirty="0"/>
              <a:t> VM</a:t>
            </a:r>
            <a:r>
              <a:rPr lang="en-US" sz="1600" dirty="0"/>
              <a:t>.</a:t>
            </a:r>
          </a:p>
          <a:p>
            <a:pPr marL="0" indent="0">
              <a:buNone/>
            </a:pPr>
            <a:endParaRPr lang="en-US" sz="1600" dirty="0"/>
          </a:p>
          <a:p>
            <a:pPr marL="0" indent="0">
              <a:buNone/>
            </a:pPr>
            <a:r>
              <a:rPr lang="en-US" sz="1600" dirty="0"/>
              <a:t>This screenshot should also show </a:t>
            </a:r>
            <a:r>
              <a:rPr lang="en-US" sz="1600" b="1" dirty="0"/>
              <a:t>the date/time information</a:t>
            </a:r>
            <a:r>
              <a:rPr lang="en-US" sz="1600" dirty="0"/>
              <a:t> on top of the Terminal window.</a:t>
            </a:r>
          </a:p>
          <a:p>
            <a:pPr marL="0" indent="0">
              <a:buNone/>
            </a:pPr>
            <a:endParaRPr lang="en-US" sz="1800" dirty="0"/>
          </a:p>
        </p:txBody>
      </p:sp>
    </p:spTree>
    <p:extLst>
      <p:ext uri="{BB962C8B-B14F-4D97-AF65-F5344CB8AC3E}">
        <p14:creationId xmlns:p14="http://schemas.microsoft.com/office/powerpoint/2010/main" val="77236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226" y="543268"/>
            <a:ext cx="1753149" cy="458309"/>
          </a:xfrm>
        </p:spPr>
        <p:txBody>
          <a:bodyPr>
            <a:normAutofit/>
          </a:bodyPr>
          <a:lstStyle/>
          <a:p>
            <a:pPr>
              <a:buNone/>
            </a:pPr>
            <a:r>
              <a:rPr lang="en-US" b="1" dirty="0">
                <a:latin typeface="+mj-lt"/>
              </a:rPr>
              <a:t>Conclusions</a:t>
            </a: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1815643" y="5594931"/>
            <a:ext cx="7968657" cy="913326"/>
          </a:xfrm>
        </p:spPr>
        <p:txBody>
          <a:bodyPr/>
          <a:lstStyle/>
          <a:p>
            <a:pPr algn="ctr">
              <a:defRPr/>
            </a:pPr>
            <a:r>
              <a:rPr kumimoji="0" lang="en-US" sz="105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a:t>
            </a:r>
            <a:r>
              <a:rPr lang="en-US" sz="1050" dirty="0">
                <a:solidFill>
                  <a:srgbClr val="7F7F7F"/>
                </a:solidFill>
                <a:latin typeface="inherit"/>
              </a:rPr>
              <a:t> </a:t>
            </a:r>
            <a:endParaRPr kumimoji="0" lang="en-US" sz="105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EB6D3BAA-2368-8C66-4787-C7BF2F98AEDE}"/>
              </a:ext>
            </a:extLst>
          </p:cNvPr>
          <p:cNvSpPr txBox="1"/>
          <p:nvPr/>
        </p:nvSpPr>
        <p:spPr>
          <a:xfrm>
            <a:off x="1421418" y="1415711"/>
            <a:ext cx="450448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ea typeface="+mn-lt"/>
                <a:cs typeface="+mn-lt"/>
              </a:rPr>
              <a:t>The course project aimed to evaluate the connectivity of a SOHO router, assessing its ability to facilitate data transmission, routing, and wireless access.</a:t>
            </a:r>
            <a:br>
              <a:rPr lang="en-US" sz="1400" i="1" dirty="0">
                <a:ea typeface="+mn-lt"/>
                <a:cs typeface="+mn-lt"/>
              </a:rPr>
            </a:br>
            <a:endParaRPr lang="en-US" sz="1400" i="1" dirty="0">
              <a:cs typeface="Calibri"/>
            </a:endParaRPr>
          </a:p>
          <a:p>
            <a:r>
              <a:rPr lang="en-US" sz="1400" b="1" u="sng" dirty="0">
                <a:ea typeface="+mn-lt"/>
                <a:cs typeface="+mn-lt"/>
              </a:rPr>
              <a:t>The module focused on:</a:t>
            </a:r>
            <a:endParaRPr lang="en-US" sz="1400" b="1" u="sng" dirty="0">
              <a:cs typeface="Calibri"/>
            </a:endParaRPr>
          </a:p>
          <a:p>
            <a:r>
              <a:rPr lang="en-US" sz="1400" dirty="0">
                <a:ea typeface="+mn-lt"/>
                <a:cs typeface="+mn-lt"/>
              </a:rPr>
              <a:t>* Understanding data transmission principles</a:t>
            </a:r>
            <a:endParaRPr lang="en-US" sz="1400" dirty="0">
              <a:cs typeface="Calibri"/>
            </a:endParaRPr>
          </a:p>
          <a:p>
            <a:r>
              <a:rPr lang="en-US" sz="1400" dirty="0">
                <a:ea typeface="+mn-lt"/>
                <a:cs typeface="+mn-lt"/>
              </a:rPr>
              <a:t>* Identifying and resolving common transmission issues</a:t>
            </a:r>
            <a:endParaRPr lang="en-US" sz="1400" dirty="0">
              <a:cs typeface="Calibri"/>
            </a:endParaRPr>
          </a:p>
          <a:p>
            <a:r>
              <a:rPr lang="en-US" sz="1400" dirty="0">
                <a:ea typeface="+mn-lt"/>
                <a:cs typeface="+mn-lt"/>
              </a:rPr>
              <a:t>* Exploring wireless transmission mechanisms</a:t>
            </a:r>
            <a:endParaRPr lang="en-US" sz="1400" dirty="0">
              <a:cs typeface="Calibri"/>
            </a:endParaRPr>
          </a:p>
          <a:p>
            <a:r>
              <a:rPr lang="en-US" sz="1400" dirty="0">
                <a:ea typeface="+mn-lt"/>
                <a:cs typeface="+mn-lt"/>
              </a:rPr>
              <a:t>* Establishing, managing, and securing local wireless networks</a:t>
            </a:r>
            <a:endParaRPr lang="en-US" sz="1400" dirty="0">
              <a:cs typeface="Calibri"/>
            </a:endParaRPr>
          </a:p>
          <a:p>
            <a:endParaRPr lang="en-US" sz="1400" dirty="0">
              <a:cs typeface="Calibri"/>
            </a:endParaRPr>
          </a:p>
          <a:p>
            <a:r>
              <a:rPr lang="en-US" sz="1400" b="1" u="sng" dirty="0">
                <a:ea typeface="+mn-lt"/>
                <a:cs typeface="+mn-lt"/>
              </a:rPr>
              <a:t>Conclusions:</a:t>
            </a:r>
            <a:endParaRPr lang="en-US" sz="1400" b="1" u="sng" dirty="0">
              <a:cs typeface="Calibri"/>
            </a:endParaRPr>
          </a:p>
          <a:p>
            <a:r>
              <a:rPr lang="en-US" sz="1400" i="1" dirty="0">
                <a:ea typeface="+mn-lt"/>
                <a:cs typeface="+mn-lt"/>
              </a:rPr>
              <a:t>The project demonstrated the core functionality of a SOHO router, including:</a:t>
            </a:r>
            <a:endParaRPr lang="en-US" sz="1400" i="1" dirty="0">
              <a:cs typeface="Calibri"/>
            </a:endParaRPr>
          </a:p>
          <a:p>
            <a:r>
              <a:rPr lang="en-US" sz="1400" dirty="0">
                <a:ea typeface="+mn-lt"/>
                <a:cs typeface="+mn-lt"/>
              </a:rPr>
              <a:t>* Switch support for multiple interfaces</a:t>
            </a:r>
            <a:endParaRPr lang="en-US" sz="1400" dirty="0">
              <a:cs typeface="Calibri"/>
            </a:endParaRPr>
          </a:p>
          <a:p>
            <a:r>
              <a:rPr lang="en-US" sz="1400" dirty="0">
                <a:ea typeface="+mn-lt"/>
                <a:cs typeface="+mn-lt"/>
              </a:rPr>
              <a:t>* Routing capabilities connecting devices to the WAN</a:t>
            </a:r>
            <a:endParaRPr lang="en-US" sz="1400" dirty="0">
              <a:cs typeface="Calibri"/>
            </a:endParaRPr>
          </a:p>
          <a:p>
            <a:r>
              <a:rPr lang="en-US" sz="1400" dirty="0">
                <a:ea typeface="+mn-lt"/>
                <a:cs typeface="+mn-lt"/>
              </a:rPr>
              <a:t>* Automatic network address translation</a:t>
            </a:r>
            <a:endParaRPr lang="en-US" sz="1400" dirty="0">
              <a:cs typeface="Calibri"/>
            </a:endParaRPr>
          </a:p>
          <a:p>
            <a:r>
              <a:rPr lang="en-US" sz="1400" dirty="0">
                <a:ea typeface="+mn-lt"/>
                <a:cs typeface="+mn-lt"/>
              </a:rPr>
              <a:t>* Wireless access point functionality</a:t>
            </a:r>
            <a:endParaRPr lang="en-US" sz="1400" dirty="0">
              <a:cs typeface="Calibri"/>
            </a:endParaRPr>
          </a:p>
          <a:p>
            <a:endParaRPr lang="en-US" sz="1400" dirty="0">
              <a:cs typeface="Calibri"/>
            </a:endParaRPr>
          </a:p>
          <a:p>
            <a:endParaRPr lang="en-US" dirty="0">
              <a:cs typeface="Calibri"/>
            </a:endParaRPr>
          </a:p>
        </p:txBody>
      </p:sp>
      <p:sp>
        <p:nvSpPr>
          <p:cNvPr id="8" name="TextBox 7">
            <a:extLst>
              <a:ext uri="{FF2B5EF4-FFF2-40B4-BE49-F238E27FC236}">
                <a16:creationId xmlns:a16="http://schemas.microsoft.com/office/drawing/2014/main" id="{C164D7FE-C20C-582F-89CC-983D43D3141F}"/>
              </a:ext>
            </a:extLst>
          </p:cNvPr>
          <p:cNvSpPr txBox="1"/>
          <p:nvPr/>
        </p:nvSpPr>
        <p:spPr>
          <a:xfrm>
            <a:off x="6428600" y="1414660"/>
            <a:ext cx="4953038"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cs typeface="Calibri"/>
              </a:rPr>
              <a:t>Technical Challenges Faced</a:t>
            </a:r>
          </a:p>
          <a:p>
            <a:r>
              <a:rPr lang="en-US" sz="1400" dirty="0">
                <a:cs typeface="Calibri"/>
              </a:rPr>
              <a:t>* Troubleshooting connectivity issues between devices and the router</a:t>
            </a:r>
          </a:p>
          <a:p>
            <a:r>
              <a:rPr lang="en-US" sz="1400" dirty="0">
                <a:cs typeface="Calibri"/>
              </a:rPr>
              <a:t>* Optimizing wireless signal strength and stability</a:t>
            </a:r>
          </a:p>
          <a:p>
            <a:r>
              <a:rPr lang="en-US" sz="1400" dirty="0">
                <a:cs typeface="Calibri"/>
              </a:rPr>
              <a:t>* Configuring security measures to protect the network</a:t>
            </a:r>
          </a:p>
          <a:p>
            <a:endParaRPr lang="en-US" sz="1400" dirty="0">
              <a:cs typeface="Calibri"/>
            </a:endParaRPr>
          </a:p>
          <a:p>
            <a:r>
              <a:rPr lang="en-US" sz="1400" b="1" u="sng" dirty="0">
                <a:cs typeface="Calibri"/>
              </a:rPr>
              <a:t>Career Skills Gained</a:t>
            </a:r>
          </a:p>
          <a:p>
            <a:r>
              <a:rPr lang="en-US" sz="1400" dirty="0">
                <a:cs typeface="Calibri"/>
              </a:rPr>
              <a:t>The project provided hands-on experience in:</a:t>
            </a:r>
          </a:p>
          <a:p>
            <a:r>
              <a:rPr lang="en-US" sz="1400" dirty="0">
                <a:cs typeface="Calibri"/>
              </a:rPr>
              <a:t>* Network connectivity testing</a:t>
            </a:r>
          </a:p>
          <a:p>
            <a:r>
              <a:rPr lang="en-US" sz="1400" dirty="0">
                <a:cs typeface="Calibri"/>
              </a:rPr>
              <a:t>* Data transmission analysis</a:t>
            </a:r>
          </a:p>
          <a:p>
            <a:r>
              <a:rPr lang="en-US" sz="1400" dirty="0">
                <a:cs typeface="Calibri"/>
              </a:rPr>
              <a:t>* Wireless network setup and troubleshooting</a:t>
            </a:r>
          </a:p>
          <a:p>
            <a:r>
              <a:rPr lang="en-US" sz="1400" dirty="0">
                <a:cs typeface="Calibri"/>
              </a:rPr>
              <a:t>* Network security implementation</a:t>
            </a:r>
          </a:p>
          <a:p>
            <a:r>
              <a:rPr lang="en-US" sz="1400" dirty="0">
                <a:cs typeface="Calibri"/>
              </a:rPr>
              <a:t>* Engineering problem-solving and critical thinking</a:t>
            </a:r>
          </a:p>
          <a:p>
            <a:endParaRPr lang="en-US" sz="1400" i="1" dirty="0">
              <a:cs typeface="Calibri"/>
            </a:endParaRPr>
          </a:p>
          <a:p>
            <a:r>
              <a:rPr lang="en-US" sz="1400" i="1" dirty="0">
                <a:cs typeface="Calibri"/>
              </a:rPr>
              <a:t>These skills are essential for careers in engineering technology, particularly in the fields of networking, communications, and wireless systems design.</a:t>
            </a:r>
          </a:p>
          <a:p>
            <a:pPr algn="l"/>
            <a:endParaRPr lang="en-US" dirty="0">
              <a:cs typeface="Calibri"/>
            </a:endParaRPr>
          </a:p>
        </p:txBody>
      </p:sp>
    </p:spTree>
    <p:extLst>
      <p:ext uri="{BB962C8B-B14F-4D97-AF65-F5344CB8AC3E}">
        <p14:creationId xmlns:p14="http://schemas.microsoft.com/office/powerpoint/2010/main" val="390437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11F9CD-CBF4-206C-EB58-96F4CAAABE81}"/>
              </a:ext>
            </a:extLst>
          </p:cNvPr>
          <p:cNvPicPr>
            <a:picLocks noChangeAspect="1"/>
          </p:cNvPicPr>
          <p:nvPr/>
        </p:nvPicPr>
        <p:blipFill rotWithShape="1">
          <a:blip r:embed="rId2">
            <a:alphaModFix amt="35000"/>
          </a:blip>
          <a:srcRect t="5700" b="14794"/>
          <a:stretch/>
        </p:blipFill>
        <p:spPr>
          <a:xfrm>
            <a:off x="20" y="10"/>
            <a:ext cx="12191980" cy="6857990"/>
          </a:xfrm>
          <a:prstGeom prst="rect">
            <a:avLst/>
          </a:prstGeom>
        </p:spPr>
      </p:pic>
      <p:sp>
        <p:nvSpPr>
          <p:cNvPr id="2" name="Title 1"/>
          <p:cNvSpPr>
            <a:spLocks noGrp="1"/>
          </p:cNvSpPr>
          <p:nvPr>
            <p:ph type="ctrTitle"/>
          </p:nvPr>
        </p:nvSpPr>
        <p:spPr>
          <a:xfrm>
            <a:off x="2928401" y="1380068"/>
            <a:ext cx="8574622" cy="2616199"/>
          </a:xfrm>
        </p:spPr>
        <p:txBody>
          <a:bodyPr>
            <a:normAutofit/>
          </a:bodyPr>
          <a:lstStyle/>
          <a:p>
            <a:pPr>
              <a:lnSpc>
                <a:spcPct val="90000"/>
              </a:lnSpc>
            </a:pPr>
            <a:r>
              <a:rPr lang="en-US" sz="2800" i="1" dirty="0"/>
              <a:t>NETW191 Course Project</a:t>
            </a:r>
            <a:br>
              <a:rPr lang="en-US" sz="2800" i="1" dirty="0"/>
            </a:br>
            <a:r>
              <a:rPr lang="en-US" sz="2800" i="1" dirty="0"/>
              <a:t>Module 4</a:t>
            </a:r>
            <a:br>
              <a:rPr lang="en-US" sz="3800" dirty="0"/>
            </a:br>
            <a:r>
              <a:rPr lang="en-US" sz="3800" dirty="0"/>
              <a:t> </a:t>
            </a:r>
            <a:br>
              <a:rPr lang="en-US" sz="3800" dirty="0"/>
            </a:br>
            <a:r>
              <a:rPr lang="en-US" sz="3800" b="1" dirty="0"/>
              <a:t>IP Subnetting and Loopback Interfaces</a:t>
            </a:r>
          </a:p>
        </p:txBody>
      </p:sp>
      <p:grpSp>
        <p:nvGrpSpPr>
          <p:cNvPr id="21" name="Group 20">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2"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sp>
        <p:sp>
          <p:nvSpPr>
            <p:cNvPr id="23"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sp>
        <p:sp>
          <p:nvSpPr>
            <p:cNvPr id="24"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sp>
        <p:sp>
          <p:nvSpPr>
            <p:cNvPr id="25"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sp>
        <p:sp>
          <p:nvSpPr>
            <p:cNvPr id="26"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sp>
        <p:sp>
          <p:nvSpPr>
            <p:cNvPr id="27"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sp>
      </p:grpSp>
    </p:spTree>
    <p:extLst>
      <p:ext uri="{BB962C8B-B14F-4D97-AF65-F5344CB8AC3E}">
        <p14:creationId xmlns:p14="http://schemas.microsoft.com/office/powerpoint/2010/main" val="1168667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845" y="1341826"/>
            <a:ext cx="9775804" cy="3673129"/>
          </a:xfrm>
        </p:spPr>
        <p:txBody>
          <a:bodyPr vert="horz" lIns="91440" tIns="45720" rIns="91440" bIns="45720" rtlCol="0" anchor="t">
            <a:normAutofit/>
          </a:bodyPr>
          <a:lstStyle/>
          <a:p>
            <a:pPr algn="ctr">
              <a:buNone/>
            </a:pPr>
            <a:r>
              <a:rPr lang="en-US" b="1" dirty="0">
                <a:latin typeface="+mj-lt"/>
              </a:rPr>
              <a:t>Introduction</a:t>
            </a:r>
            <a:endParaRPr lang="en-US" b="1"/>
          </a:p>
          <a:p>
            <a:pPr>
              <a:buNone/>
            </a:pPr>
            <a:endParaRPr lang="en-US" dirty="0"/>
          </a:p>
          <a:p>
            <a:pPr>
              <a:buNone/>
            </a:pPr>
            <a:r>
              <a:rPr lang="en-US" sz="2000" dirty="0">
                <a:cs typeface="Calibri"/>
              </a:rPr>
              <a:t>   In this project, I will be working with a class C network to create smaller subnets for two LAN segments. By dividing the block of IP addresses into smaller blocks, I will be able to configure two Loopback interfaces on the SOHO Router. This will allow me to simulate two separate LAN segments within the network. Through this hands-on exercise, I will gain a better understanding of subnetting and network segmentation. This project will provide valuable insight into network configuration and management, as well as practical experience in setting up virtual LANs. </a:t>
            </a:r>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1850650" y="5878229"/>
            <a:ext cx="780580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050" b="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606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926598" y="3692420"/>
            <a:ext cx="9384113" cy="19431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table should include </a:t>
            </a:r>
            <a:r>
              <a:rPr lang="en-US" sz="1600" b="1" dirty="0"/>
              <a:t>two /25 subnets</a:t>
            </a:r>
            <a:r>
              <a:rPr lang="en-US" sz="1600" dirty="0"/>
              <a:t>, listing </a:t>
            </a:r>
          </a:p>
          <a:p>
            <a:r>
              <a:rPr lang="en-US" sz="1600" dirty="0"/>
              <a:t>Subnet notation</a:t>
            </a:r>
          </a:p>
          <a:p>
            <a:r>
              <a:rPr lang="en-US" sz="1600" dirty="0"/>
              <a:t>Network address</a:t>
            </a:r>
          </a:p>
          <a:p>
            <a:r>
              <a:rPr lang="en-US" sz="1600" dirty="0"/>
              <a:t>First usable host address</a:t>
            </a:r>
          </a:p>
          <a:p>
            <a:r>
              <a:rPr lang="en-US" sz="1600" dirty="0"/>
              <a:t>Last usable host address</a:t>
            </a:r>
          </a:p>
          <a:p>
            <a:r>
              <a:rPr lang="en-US" sz="1600" dirty="0"/>
              <a:t>Broadcast address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199691" y="794893"/>
            <a:ext cx="3073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IP Subnetting</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17</a:t>
            </a:fld>
            <a:endParaRPr lang="en-US"/>
          </a:p>
        </p:txBody>
      </p:sp>
      <p:graphicFrame>
        <p:nvGraphicFramePr>
          <p:cNvPr id="8" name="Table 7">
            <a:extLst>
              <a:ext uri="{FF2B5EF4-FFF2-40B4-BE49-F238E27FC236}">
                <a16:creationId xmlns:a16="http://schemas.microsoft.com/office/drawing/2014/main" id="{9C1D1429-FB2D-FA82-03D7-032B65E51C57}"/>
              </a:ext>
            </a:extLst>
          </p:cNvPr>
          <p:cNvGraphicFramePr>
            <a:graphicFrameLocks noGrp="1"/>
          </p:cNvGraphicFramePr>
          <p:nvPr>
            <p:extLst>
              <p:ext uri="{D42A27DB-BD31-4B8C-83A1-F6EECF244321}">
                <p14:modId xmlns:p14="http://schemas.microsoft.com/office/powerpoint/2010/main" val="2242444873"/>
              </p:ext>
            </p:extLst>
          </p:nvPr>
        </p:nvGraphicFramePr>
        <p:xfrm>
          <a:off x="1924186" y="1589784"/>
          <a:ext cx="9625277" cy="1934340"/>
        </p:xfrm>
        <a:graphic>
          <a:graphicData uri="http://schemas.openxmlformats.org/drawingml/2006/table">
            <a:tbl>
              <a:tblPr firstRow="1" bandRow="1">
                <a:tableStyleId>{5C22544A-7EE6-4342-B048-85BDC9FD1C3A}</a:tableStyleId>
              </a:tblPr>
              <a:tblGrid>
                <a:gridCol w="921394">
                  <a:extLst>
                    <a:ext uri="{9D8B030D-6E8A-4147-A177-3AD203B41FA5}">
                      <a16:colId xmlns:a16="http://schemas.microsoft.com/office/drawing/2014/main" val="20000"/>
                    </a:ext>
                  </a:extLst>
                </a:gridCol>
                <a:gridCol w="1069476">
                  <a:extLst>
                    <a:ext uri="{9D8B030D-6E8A-4147-A177-3AD203B41FA5}">
                      <a16:colId xmlns:a16="http://schemas.microsoft.com/office/drawing/2014/main" val="20001"/>
                    </a:ext>
                  </a:extLst>
                </a:gridCol>
                <a:gridCol w="1727616">
                  <a:extLst>
                    <a:ext uri="{9D8B030D-6E8A-4147-A177-3AD203B41FA5}">
                      <a16:colId xmlns:a16="http://schemas.microsoft.com/office/drawing/2014/main" val="20002"/>
                    </a:ext>
                  </a:extLst>
                </a:gridCol>
                <a:gridCol w="1398545">
                  <a:extLst>
                    <a:ext uri="{9D8B030D-6E8A-4147-A177-3AD203B41FA5}">
                      <a16:colId xmlns:a16="http://schemas.microsoft.com/office/drawing/2014/main" val="738487121"/>
                    </a:ext>
                  </a:extLst>
                </a:gridCol>
                <a:gridCol w="1480813">
                  <a:extLst>
                    <a:ext uri="{9D8B030D-6E8A-4147-A177-3AD203B41FA5}">
                      <a16:colId xmlns:a16="http://schemas.microsoft.com/office/drawing/2014/main" val="503619676"/>
                    </a:ext>
                  </a:extLst>
                </a:gridCol>
                <a:gridCol w="1480813">
                  <a:extLst>
                    <a:ext uri="{9D8B030D-6E8A-4147-A177-3AD203B41FA5}">
                      <a16:colId xmlns:a16="http://schemas.microsoft.com/office/drawing/2014/main" val="3161054981"/>
                    </a:ext>
                  </a:extLst>
                </a:gridCol>
                <a:gridCol w="1546620">
                  <a:extLst>
                    <a:ext uri="{9D8B030D-6E8A-4147-A177-3AD203B41FA5}">
                      <a16:colId xmlns:a16="http://schemas.microsoft.com/office/drawing/2014/main" val="1827004946"/>
                    </a:ext>
                  </a:extLst>
                </a:gridCol>
              </a:tblGrid>
              <a:tr h="934003">
                <a:tc>
                  <a:txBody>
                    <a:bodyPr/>
                    <a:lstStyle/>
                    <a:p>
                      <a:pPr algn="ctr"/>
                      <a:r>
                        <a:rPr lang="en-US" sz="1600" dirty="0"/>
                        <a:t>Subnet ID</a:t>
                      </a:r>
                    </a:p>
                  </a:txBody>
                  <a:tcPr anchor="ctr"/>
                </a:tc>
                <a:tc>
                  <a:txBody>
                    <a:bodyPr/>
                    <a:lstStyle/>
                    <a:p>
                      <a:pPr algn="ctr"/>
                      <a:r>
                        <a:rPr lang="en-US" sz="1600" dirty="0"/>
                        <a:t>Network Mask</a:t>
                      </a:r>
                    </a:p>
                    <a:p>
                      <a:pPr algn="ctr"/>
                      <a:r>
                        <a:rPr lang="en-US" sz="1600" dirty="0"/>
                        <a:t>(/prefix)</a:t>
                      </a:r>
                    </a:p>
                  </a:txBody>
                  <a:tcPr anchor="ctr"/>
                </a:tc>
                <a:tc>
                  <a:txBody>
                    <a:bodyPr/>
                    <a:lstStyle/>
                    <a:p>
                      <a:pPr algn="ctr"/>
                      <a:r>
                        <a:rPr lang="en-US" sz="1600" dirty="0"/>
                        <a:t>Network Mask</a:t>
                      </a:r>
                    </a:p>
                    <a:p>
                      <a:pPr algn="ctr"/>
                      <a:r>
                        <a:rPr lang="en-US" sz="1600" dirty="0"/>
                        <a:t>(Dotted decimal)</a:t>
                      </a:r>
                    </a:p>
                  </a:txBody>
                  <a:tcPr anchor="ctr"/>
                </a:tc>
                <a:tc>
                  <a:txBody>
                    <a:bodyPr/>
                    <a:lstStyle/>
                    <a:p>
                      <a:pPr algn="ctr"/>
                      <a:r>
                        <a:rPr lang="en-US" sz="1600" dirty="0"/>
                        <a:t>Network Address</a:t>
                      </a:r>
                    </a:p>
                  </a:txBody>
                  <a:tcPr anchor="ctr"/>
                </a:tc>
                <a:tc>
                  <a:txBody>
                    <a:bodyPr/>
                    <a:lstStyle/>
                    <a:p>
                      <a:pPr algn="ctr"/>
                      <a:r>
                        <a:rPr lang="en-US" sz="1600" dirty="0"/>
                        <a:t>First Usable Host 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Last Usable Host Address</a:t>
                      </a:r>
                    </a:p>
                  </a:txBody>
                  <a:tcPr anchor="ctr"/>
                </a:tc>
                <a:tc>
                  <a:txBody>
                    <a:bodyPr/>
                    <a:lstStyle/>
                    <a:p>
                      <a:pPr algn="ctr"/>
                      <a:r>
                        <a:rPr lang="en-US" sz="1600" dirty="0"/>
                        <a:t>Broadcast</a:t>
                      </a:r>
                    </a:p>
                    <a:p>
                      <a:pPr algn="ctr"/>
                      <a:r>
                        <a:rPr lang="en-US" sz="1600" dirty="0"/>
                        <a:t>Address</a:t>
                      </a:r>
                    </a:p>
                  </a:txBody>
                  <a:tcPr anchor="ctr"/>
                </a:tc>
                <a:extLst>
                  <a:ext uri="{0D108BD9-81ED-4DB2-BD59-A6C34878D82A}">
                    <a16:rowId xmlns:a16="http://schemas.microsoft.com/office/drawing/2014/main" val="10000"/>
                  </a:ext>
                </a:extLst>
              </a:tr>
              <a:tr h="421217">
                <a:tc>
                  <a:txBody>
                    <a:bodyPr/>
                    <a:lstStyle/>
                    <a:p>
                      <a:pPr algn="ctr"/>
                      <a:r>
                        <a:rPr lang="en-US" sz="1600" dirty="0">
                          <a:solidFill>
                            <a:schemeClr val="tx1">
                              <a:lumMod val="50000"/>
                              <a:lumOff val="50000"/>
                            </a:schemeClr>
                          </a:solidFill>
                        </a:rPr>
                        <a:t>0</a:t>
                      </a:r>
                    </a:p>
                  </a:txBody>
                  <a:tcPr anchor="ctr"/>
                </a:tc>
                <a:tc>
                  <a:txBody>
                    <a:bodyPr/>
                    <a:lstStyle/>
                    <a:p>
                      <a:pPr algn="ctr"/>
                      <a:r>
                        <a:rPr lang="en-US" sz="1600" baseline="0" dirty="0">
                          <a:solidFill>
                            <a:schemeClr val="tx1">
                              <a:lumMod val="50000"/>
                              <a:lumOff val="50000"/>
                            </a:schemeClr>
                          </a:solidFill>
                        </a:rPr>
                        <a:t>/25</a:t>
                      </a:r>
                    </a:p>
                  </a:txBody>
                  <a:tcPr anchor="ctr"/>
                </a:tc>
                <a:tc>
                  <a:txBody>
                    <a:bodyPr/>
                    <a:lstStyle/>
                    <a:p>
                      <a:pPr algn="ctr"/>
                      <a:r>
                        <a:rPr lang="en-US" sz="1600" b="1" dirty="0">
                          <a:solidFill>
                            <a:schemeClr val="tx1"/>
                          </a:solidFill>
                        </a:rPr>
                        <a:t>255.255.255.128</a:t>
                      </a:r>
                    </a:p>
                  </a:txBody>
                  <a:tcPr anchor="ctr"/>
                </a:tc>
                <a:tc>
                  <a:txBody>
                    <a:bodyPr/>
                    <a:lstStyle/>
                    <a:p>
                      <a:pPr algn="ctr"/>
                      <a:r>
                        <a:rPr lang="en-US" sz="1600" dirty="0">
                          <a:solidFill>
                            <a:schemeClr val="tx1">
                              <a:lumMod val="50000"/>
                              <a:lumOff val="50000"/>
                            </a:schemeClr>
                          </a:solidFill>
                        </a:rPr>
                        <a:t>192.168.5.0</a:t>
                      </a:r>
                    </a:p>
                  </a:txBody>
                  <a:tcPr anchor="ctr"/>
                </a:tc>
                <a:tc>
                  <a:txBody>
                    <a:bodyPr/>
                    <a:lstStyle/>
                    <a:p>
                      <a:pPr algn="ctr"/>
                      <a:r>
                        <a:rPr lang="en-US" sz="1600" dirty="0">
                          <a:solidFill>
                            <a:schemeClr val="tx1">
                              <a:lumMod val="50000"/>
                              <a:lumOff val="50000"/>
                            </a:schemeClr>
                          </a:solidFill>
                        </a:rPr>
                        <a:t>192.168.5.1</a:t>
                      </a:r>
                    </a:p>
                  </a:txBody>
                  <a:tcPr anchor="ctr"/>
                </a:tc>
                <a:tc>
                  <a:txBody>
                    <a:bodyPr/>
                    <a:lstStyle/>
                    <a:p>
                      <a:pPr algn="ctr"/>
                      <a:r>
                        <a:rPr lang="en-US" sz="1600" b="1" dirty="0">
                          <a:solidFill>
                            <a:schemeClr val="tx1"/>
                          </a:solidFill>
                        </a:rPr>
                        <a:t>192.168.5.126</a:t>
                      </a:r>
                    </a:p>
                  </a:txBody>
                  <a:tcPr anchor="ctr"/>
                </a:tc>
                <a:tc>
                  <a:txBody>
                    <a:bodyPr/>
                    <a:lstStyle/>
                    <a:p>
                      <a:pPr algn="ctr"/>
                      <a:r>
                        <a:rPr lang="en-US" sz="1600" dirty="0">
                          <a:solidFill>
                            <a:schemeClr val="tx1">
                              <a:lumMod val="50000"/>
                              <a:lumOff val="50000"/>
                            </a:schemeClr>
                          </a:solidFill>
                        </a:rPr>
                        <a:t>192.168.5.127</a:t>
                      </a:r>
                    </a:p>
                  </a:txBody>
                  <a:tcPr anchor="ctr"/>
                </a:tc>
                <a:extLst>
                  <a:ext uri="{0D108BD9-81ED-4DB2-BD59-A6C34878D82A}">
                    <a16:rowId xmlns:a16="http://schemas.microsoft.com/office/drawing/2014/main" val="10001"/>
                  </a:ext>
                </a:extLst>
              </a:tr>
              <a:tr h="4212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lumMod val="50000"/>
                              <a:lumOff val="50000"/>
                            </a:schemeClr>
                          </a:solidFill>
                        </a:rPr>
                        <a:t>1</a:t>
                      </a:r>
                    </a:p>
                  </a:txBody>
                  <a:tcPr anchor="ctr"/>
                </a:tc>
                <a:tc>
                  <a:txBody>
                    <a:bodyPr/>
                    <a:lstStyle/>
                    <a:p>
                      <a:pPr algn="ctr"/>
                      <a:r>
                        <a:rPr lang="en-US" sz="1600" b="1" baseline="0" dirty="0">
                          <a:solidFill>
                            <a:schemeClr val="tx1"/>
                          </a:solidFill>
                        </a:rPr>
                        <a:t>/25</a:t>
                      </a:r>
                    </a:p>
                  </a:txBody>
                  <a:tcPr anchor="ctr"/>
                </a:tc>
                <a:tc>
                  <a:txBody>
                    <a:bodyPr/>
                    <a:lstStyle/>
                    <a:p>
                      <a:pPr algn="ctr"/>
                      <a:r>
                        <a:rPr lang="en-US" sz="1600" dirty="0">
                          <a:solidFill>
                            <a:schemeClr val="tx1">
                              <a:lumMod val="50000"/>
                              <a:lumOff val="50000"/>
                            </a:schemeClr>
                          </a:solidFill>
                        </a:rPr>
                        <a:t>255.255.255.128</a:t>
                      </a:r>
                    </a:p>
                  </a:txBody>
                  <a:tcPr anchor="ctr"/>
                </a:tc>
                <a:tc>
                  <a:txBody>
                    <a:bodyPr/>
                    <a:lstStyle/>
                    <a:p>
                      <a:pPr algn="ctr"/>
                      <a:r>
                        <a:rPr lang="en-US" sz="1600" b="1" dirty="0">
                          <a:solidFill>
                            <a:schemeClr val="tx1"/>
                          </a:solidFill>
                        </a:rPr>
                        <a:t>192.168.5.128</a:t>
                      </a:r>
                    </a:p>
                  </a:txBody>
                  <a:tcPr anchor="ctr"/>
                </a:tc>
                <a:tc>
                  <a:txBody>
                    <a:bodyPr/>
                    <a:lstStyle/>
                    <a:p>
                      <a:pPr algn="ctr"/>
                      <a:r>
                        <a:rPr lang="en-US" sz="1600" dirty="0">
                          <a:solidFill>
                            <a:schemeClr val="tx1">
                              <a:lumMod val="50000"/>
                              <a:lumOff val="50000"/>
                            </a:schemeClr>
                          </a:solidFill>
                        </a:rPr>
                        <a:t>192.168.5.129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rPr>
                        <a:t>192.168.5.254</a:t>
                      </a:r>
                    </a:p>
                  </a:txBody>
                  <a:tcPr anchor="ctr"/>
                </a:tc>
                <a:tc>
                  <a:txBody>
                    <a:bodyPr/>
                    <a:lstStyle/>
                    <a:p>
                      <a:pPr algn="ctr"/>
                      <a:r>
                        <a:rPr lang="en-US" sz="1600" b="1" dirty="0">
                          <a:solidFill>
                            <a:schemeClr val="tx1"/>
                          </a:solidFill>
                        </a:rPr>
                        <a:t>192.168.5.255</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933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1717661" y="762001"/>
            <a:ext cx="4019412" cy="968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Loopback Interfaces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94597" y="1730124"/>
            <a:ext cx="3090613" cy="3168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a:t>
            </a:r>
            <a:r>
              <a:rPr lang="en-US" sz="1800" b="1" dirty="0"/>
              <a:t>both Loopback1 and Loopback2 interfaces</a:t>
            </a:r>
            <a:r>
              <a:rPr lang="en-US" sz="1800" dirty="0"/>
              <a:t> and their correct </a:t>
            </a:r>
            <a:r>
              <a:rPr lang="en-US" sz="1800" b="1" dirty="0"/>
              <a:t>IPv4 addresses</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desktop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6/21/2024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18</a:t>
            </a:fld>
            <a:endParaRPr lang="en-US"/>
          </a:p>
        </p:txBody>
      </p:sp>
      <p:pic>
        <p:nvPicPr>
          <p:cNvPr id="8" name="Picture 7" descr="A screenshot of a computer&#10;&#10;Description automatically generated">
            <a:extLst>
              <a:ext uri="{FF2B5EF4-FFF2-40B4-BE49-F238E27FC236}">
                <a16:creationId xmlns:a16="http://schemas.microsoft.com/office/drawing/2014/main" id="{4F054EF0-6EEE-316B-2E51-23C8F1492B66}"/>
              </a:ext>
            </a:extLst>
          </p:cNvPr>
          <p:cNvPicPr>
            <a:picLocks noChangeAspect="1"/>
          </p:cNvPicPr>
          <p:nvPr/>
        </p:nvPicPr>
        <p:blipFill>
          <a:blip r:embed="rId2"/>
          <a:stretch>
            <a:fillRect/>
          </a:stretch>
        </p:blipFill>
        <p:spPr>
          <a:xfrm>
            <a:off x="5899949" y="760991"/>
            <a:ext cx="5327440" cy="4114800"/>
          </a:xfrm>
          <a:prstGeom prst="rect">
            <a:avLst/>
          </a:prstGeom>
        </p:spPr>
      </p:pic>
    </p:spTree>
    <p:extLst>
      <p:ext uri="{BB962C8B-B14F-4D97-AF65-F5344CB8AC3E}">
        <p14:creationId xmlns:p14="http://schemas.microsoft.com/office/powerpoint/2010/main" val="381322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2172669" y="762000"/>
            <a:ext cx="3178325" cy="968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Connectivity Tests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72669" y="1724094"/>
            <a:ext cx="3658002" cy="38752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a:t>
            </a:r>
            <a:r>
              <a:rPr lang="en-US" sz="1800" b="1" dirty="0"/>
              <a:t>two successful ping tests</a:t>
            </a:r>
            <a:r>
              <a:rPr lang="en-US" sz="1800" dirty="0"/>
              <a:t>: </a:t>
            </a:r>
          </a:p>
          <a:p>
            <a:pPr>
              <a:buAutoNum type="arabicParenR"/>
            </a:pPr>
            <a:r>
              <a:rPr lang="en-US" sz="1800" b="1" dirty="0"/>
              <a:t>from</a:t>
            </a:r>
            <a:r>
              <a:rPr lang="en-US" sz="1800" dirty="0"/>
              <a:t> the Computer 1 VM </a:t>
            </a:r>
            <a:r>
              <a:rPr lang="en-US" sz="1800" b="1" dirty="0"/>
              <a:t>to</a:t>
            </a:r>
            <a:r>
              <a:rPr lang="en-US" sz="1800" dirty="0"/>
              <a:t> the Loopback 1 interface</a:t>
            </a:r>
          </a:p>
          <a:p>
            <a:pPr>
              <a:buAutoNum type="arabicParenR"/>
            </a:pPr>
            <a:r>
              <a:rPr lang="en-US" sz="1800" b="1" dirty="0"/>
              <a:t>from</a:t>
            </a:r>
            <a:r>
              <a:rPr lang="en-US" sz="1800" dirty="0"/>
              <a:t> the Computer 1 VM </a:t>
            </a:r>
            <a:r>
              <a:rPr lang="en-US" sz="1800" b="1" dirty="0"/>
              <a:t>to</a:t>
            </a:r>
            <a:r>
              <a:rPr lang="en-US" sz="1800" dirty="0"/>
              <a:t> the Loopback 2 interface</a:t>
            </a:r>
          </a:p>
          <a:p>
            <a:pPr marL="0" indent="0">
              <a:buNone/>
            </a:pPr>
            <a:endParaRPr lang="en-US" sz="1000" dirty="0"/>
          </a:p>
          <a:p>
            <a:pPr marL="0" indent="0">
              <a:buNone/>
            </a:pPr>
            <a:r>
              <a:rPr lang="en-US" sz="1800" dirty="0"/>
              <a:t>This screenshot should also show </a:t>
            </a:r>
            <a:r>
              <a:rPr lang="en-US" sz="1800" b="1" dirty="0"/>
              <a:t>the date/time information </a:t>
            </a:r>
            <a:r>
              <a:rPr lang="en-US" sz="1800" dirty="0"/>
              <a:t>on top of the desktop window.</a:t>
            </a:r>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6/21/2024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19</a:t>
            </a:fld>
            <a:endParaRPr lang="en-US"/>
          </a:p>
        </p:txBody>
      </p:sp>
      <p:pic>
        <p:nvPicPr>
          <p:cNvPr id="8" name="Picture 7" descr="A screenshot of a computer&#10;&#10;Description automatically generated">
            <a:extLst>
              <a:ext uri="{FF2B5EF4-FFF2-40B4-BE49-F238E27FC236}">
                <a16:creationId xmlns:a16="http://schemas.microsoft.com/office/drawing/2014/main" id="{1CF37BD7-20D2-4DF3-C480-1A8F9C376C13}"/>
              </a:ext>
            </a:extLst>
          </p:cNvPr>
          <p:cNvPicPr>
            <a:picLocks noChangeAspect="1"/>
          </p:cNvPicPr>
          <p:nvPr/>
        </p:nvPicPr>
        <p:blipFill>
          <a:blip r:embed="rId2"/>
          <a:stretch>
            <a:fillRect/>
          </a:stretch>
        </p:blipFill>
        <p:spPr>
          <a:xfrm>
            <a:off x="6112504" y="760991"/>
            <a:ext cx="5213784" cy="4114800"/>
          </a:xfrm>
          <a:prstGeom prst="rect">
            <a:avLst/>
          </a:prstGeom>
        </p:spPr>
      </p:pic>
    </p:spTree>
    <p:extLst>
      <p:ext uri="{BB962C8B-B14F-4D97-AF65-F5344CB8AC3E}">
        <p14:creationId xmlns:p14="http://schemas.microsoft.com/office/powerpoint/2010/main" val="409632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75106-CD77-31D4-46D8-E5B93707B7AC}"/>
              </a:ext>
            </a:extLst>
          </p:cNvPr>
          <p:cNvSpPr>
            <a:spLocks noGrp="1"/>
          </p:cNvSpPr>
          <p:nvPr>
            <p:ph type="dt" sz="half" idx="10"/>
          </p:nvPr>
        </p:nvSpPr>
        <p:spPr/>
        <p:txBody>
          <a:bodyPr/>
          <a:lstStyle/>
          <a:p>
            <a:fld id="{35BC9338-0D02-4B47-BA3D-8C0AEF2D2FC7}" type="datetime1">
              <a:rPr lang="en-US" smtClean="0"/>
              <a:t>6/21/2024</a:t>
            </a:fld>
            <a:endParaRPr lang="en-US"/>
          </a:p>
        </p:txBody>
      </p:sp>
      <p:sp>
        <p:nvSpPr>
          <p:cNvPr id="3" name="Footer Placeholder 2">
            <a:extLst>
              <a:ext uri="{FF2B5EF4-FFF2-40B4-BE49-F238E27FC236}">
                <a16:creationId xmlns:a16="http://schemas.microsoft.com/office/drawing/2014/main" id="{1AB54B4C-6BB4-9F38-6356-DABCEA63D2BD}"/>
              </a:ext>
            </a:extLst>
          </p:cNvPr>
          <p:cNvSpPr>
            <a:spLocks noGrp="1"/>
          </p:cNvSpPr>
          <p:nvPr>
            <p:ph type="ftr" sz="quarter" idx="11"/>
          </p:nvPr>
        </p:nvSpPr>
        <p:spPr>
          <a:xfrm>
            <a:off x="1218528" y="6356351"/>
            <a:ext cx="10108189" cy="365125"/>
          </a:xfrm>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4" name="Slide Number Placeholder 3">
            <a:extLst>
              <a:ext uri="{FF2B5EF4-FFF2-40B4-BE49-F238E27FC236}">
                <a16:creationId xmlns:a16="http://schemas.microsoft.com/office/drawing/2014/main" id="{78D4B27E-CBFA-31EB-261E-4A69D00163FB}"/>
              </a:ext>
            </a:extLst>
          </p:cNvPr>
          <p:cNvSpPr>
            <a:spLocks noGrp="1"/>
          </p:cNvSpPr>
          <p:nvPr>
            <p:ph type="sldNum" sz="quarter" idx="12"/>
          </p:nvPr>
        </p:nvSpPr>
        <p:spPr/>
        <p:txBody>
          <a:bodyPr/>
          <a:lstStyle/>
          <a:p>
            <a:fld id="{89447F04-5B4A-4B3A-B7B2-0498BAC8F13C}" type="slidenum">
              <a:rPr lang="en-US" smtClean="0"/>
              <a:pPr/>
              <a:t>2</a:t>
            </a:fld>
            <a:endParaRPr lang="en-US"/>
          </a:p>
        </p:txBody>
      </p:sp>
      <p:sp>
        <p:nvSpPr>
          <p:cNvPr id="5" name="TextBox 4">
            <a:extLst>
              <a:ext uri="{FF2B5EF4-FFF2-40B4-BE49-F238E27FC236}">
                <a16:creationId xmlns:a16="http://schemas.microsoft.com/office/drawing/2014/main" id="{50914EC7-EA96-3FA6-B0CA-5E504C905EFB}"/>
              </a:ext>
            </a:extLst>
          </p:cNvPr>
          <p:cNvSpPr txBox="1"/>
          <p:nvPr/>
        </p:nvSpPr>
        <p:spPr>
          <a:xfrm>
            <a:off x="1116407" y="2392662"/>
            <a:ext cx="1010502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Internet of Things is growing like crazy, with new technologies and applications popping up all the time. This means there are tons of new job opportunities out there, each requiring specific skills. It's important to keep up with the skills needed for this changing job market and to take advantage of the learning opportunities available.</a:t>
            </a:r>
            <a:endParaRPr lang="en-US" dirty="0"/>
          </a:p>
          <a:p>
            <a:endParaRPr lang="en-US"/>
          </a:p>
          <a:p>
            <a:r>
              <a:rPr lang="en-US" dirty="0">
                <a:ea typeface="+mn-lt"/>
                <a:cs typeface="+mn-lt"/>
              </a:rPr>
              <a:t>This final course project covers the networking basics essential for the world of IoT. I've used what I have learned about setting up SOHO routers, subnetting, testing connectivity, documenting networks, and securing wireless networks. These skills will give a solid foundation for learning about new technologies like IoT and prepare me for a career in Information Technology.</a:t>
            </a:r>
          </a:p>
          <a:p>
            <a:endParaRPr lang="en-US" dirty="0"/>
          </a:p>
          <a:p>
            <a:r>
              <a:rPr lang="en-US" dirty="0"/>
              <a:t>At the end of each section, I have included a conclusions page to discuss what I have learned and the skills that were obtained that help when joining the workforce.</a:t>
            </a:r>
          </a:p>
        </p:txBody>
      </p:sp>
      <p:sp>
        <p:nvSpPr>
          <p:cNvPr id="6" name="TextBox 5">
            <a:extLst>
              <a:ext uri="{FF2B5EF4-FFF2-40B4-BE49-F238E27FC236}">
                <a16:creationId xmlns:a16="http://schemas.microsoft.com/office/drawing/2014/main" id="{8109EC5C-F815-F160-5707-129161A15DAD}"/>
              </a:ext>
            </a:extLst>
          </p:cNvPr>
          <p:cNvSpPr txBox="1"/>
          <p:nvPr/>
        </p:nvSpPr>
        <p:spPr>
          <a:xfrm>
            <a:off x="3770245" y="779317"/>
            <a:ext cx="46489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NETW191 Final Project</a:t>
            </a:r>
            <a:endParaRPr lang="en-US" sz="3600" dirty="0"/>
          </a:p>
        </p:txBody>
      </p:sp>
      <p:sp>
        <p:nvSpPr>
          <p:cNvPr id="7" name="TextBox 6">
            <a:extLst>
              <a:ext uri="{FF2B5EF4-FFF2-40B4-BE49-F238E27FC236}">
                <a16:creationId xmlns:a16="http://schemas.microsoft.com/office/drawing/2014/main" id="{7027A86A-04D5-6D74-1F1C-184914FFF423}"/>
              </a:ext>
            </a:extLst>
          </p:cNvPr>
          <p:cNvSpPr txBox="1"/>
          <p:nvPr/>
        </p:nvSpPr>
        <p:spPr>
          <a:xfrm>
            <a:off x="5395536" y="1430914"/>
            <a:ext cx="13911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i="1" dirty="0">
                <a:ea typeface="Calibri"/>
                <a:cs typeface="Calibri"/>
              </a:rPr>
              <a:t>Networks</a:t>
            </a:r>
            <a:endParaRPr lang="en-US" sz="2400" i="1" dirty="0"/>
          </a:p>
        </p:txBody>
      </p:sp>
    </p:spTree>
    <p:extLst>
      <p:ext uri="{BB962C8B-B14F-4D97-AF65-F5344CB8AC3E}">
        <p14:creationId xmlns:p14="http://schemas.microsoft.com/office/powerpoint/2010/main" val="421578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607" y="1421524"/>
            <a:ext cx="9318329" cy="3790239"/>
          </a:xfrm>
        </p:spPr>
        <p:txBody>
          <a:bodyPr vert="horz" lIns="91440" tIns="45720" rIns="91440" bIns="45720" rtlCol="0" anchor="t">
            <a:normAutofit fontScale="55000" lnSpcReduction="20000"/>
          </a:bodyPr>
          <a:lstStyle/>
          <a:p>
            <a:pPr>
              <a:buNone/>
            </a:pPr>
            <a:endParaRPr lang="en-US" sz="2000" dirty="0">
              <a:latin typeface="+mj-lt"/>
              <a:cs typeface="Calibri"/>
            </a:endParaRPr>
          </a:p>
          <a:p>
            <a:r>
              <a:rPr lang="en-US" b="1" dirty="0">
                <a:ea typeface="+mn-lt"/>
                <a:cs typeface="+mn-lt"/>
              </a:rPr>
              <a:t>Project: </a:t>
            </a:r>
            <a:r>
              <a:rPr lang="en-US" dirty="0">
                <a:ea typeface="+mn-lt"/>
                <a:cs typeface="+mn-lt"/>
              </a:rPr>
              <a:t>The project involved dividing a class C network into smaller subnets to create two LAN segments and configuring Loopback interfaces on a SOHO Router to simulate the LAN segments.</a:t>
            </a:r>
            <a:br>
              <a:rPr lang="en-US" dirty="0">
                <a:ea typeface="+mn-lt"/>
                <a:cs typeface="+mn-lt"/>
              </a:rPr>
            </a:br>
            <a:endParaRPr lang="en-US">
              <a:cs typeface="Calibri"/>
            </a:endParaRPr>
          </a:p>
          <a:p>
            <a:r>
              <a:rPr lang="en-US" b="1" dirty="0">
                <a:ea typeface="+mn-lt"/>
                <a:cs typeface="+mn-lt"/>
              </a:rPr>
              <a:t>Module:</a:t>
            </a:r>
            <a:r>
              <a:rPr lang="en-US" dirty="0">
                <a:ea typeface="+mn-lt"/>
                <a:cs typeface="+mn-lt"/>
              </a:rPr>
              <a:t> In this module, we learned about subnetting, IP addressing, and network segmentation. We gained practical experience in setting up virtual LANs and configuring network devices.</a:t>
            </a:r>
            <a:br>
              <a:rPr lang="en-US" dirty="0">
                <a:ea typeface="+mn-lt"/>
                <a:cs typeface="+mn-lt"/>
              </a:rPr>
            </a:br>
            <a:endParaRPr lang="en-US">
              <a:cs typeface="Calibri"/>
            </a:endParaRPr>
          </a:p>
          <a:p>
            <a:r>
              <a:rPr lang="en-US" b="1" dirty="0">
                <a:ea typeface="+mn-lt"/>
                <a:cs typeface="+mn-lt"/>
              </a:rPr>
              <a:t>Conclusions:</a:t>
            </a:r>
            <a:r>
              <a:rPr lang="en-US" dirty="0">
                <a:ea typeface="+mn-lt"/>
                <a:cs typeface="+mn-lt"/>
              </a:rPr>
              <a:t> By completing this project, we were able to successfully create two LAN segments within the network and configure Loopback interfaces on the SOHO Router. This exercise helped us understand the importance of subnetting and network segmentation in efficient network management.</a:t>
            </a:r>
            <a:br>
              <a:rPr lang="en-US" dirty="0">
                <a:ea typeface="+mn-lt"/>
                <a:cs typeface="+mn-lt"/>
              </a:rPr>
            </a:br>
            <a:endParaRPr lang="en-US">
              <a:cs typeface="Calibri"/>
            </a:endParaRPr>
          </a:p>
          <a:p>
            <a:r>
              <a:rPr lang="en-US" b="1" dirty="0">
                <a:ea typeface="+mn-lt"/>
                <a:cs typeface="+mn-lt"/>
              </a:rPr>
              <a:t>Technical Challenges Faced:</a:t>
            </a:r>
            <a:r>
              <a:rPr lang="en-US" dirty="0">
                <a:ea typeface="+mn-lt"/>
                <a:cs typeface="+mn-lt"/>
              </a:rPr>
              <a:t> One of the main technical challenges faced was accurately dividing the IP address block into smaller subnets and configuring the Loopback interfaces with the correct IP addresses. Troubleshooting connectivity issues and ensuring proper routing between the LAN segments were also challenging tasks.</a:t>
            </a:r>
            <a:br>
              <a:rPr lang="en-US" dirty="0">
                <a:ea typeface="+mn-lt"/>
                <a:cs typeface="+mn-lt"/>
              </a:rPr>
            </a:br>
            <a:endParaRPr lang="en-US">
              <a:cs typeface="Calibri"/>
            </a:endParaRPr>
          </a:p>
          <a:p>
            <a:r>
              <a:rPr lang="en-US" b="1" dirty="0">
                <a:ea typeface="+mn-lt"/>
                <a:cs typeface="+mn-lt"/>
              </a:rPr>
              <a:t>Career Skills Gained:</a:t>
            </a:r>
            <a:r>
              <a:rPr lang="en-US" dirty="0">
                <a:ea typeface="+mn-lt"/>
                <a:cs typeface="+mn-lt"/>
              </a:rPr>
              <a:t> Through this project, we developed skills in subnetting, IP addressing, network segmentation, and network device configuration. These skills are highly valuable in the field of network administration and can be applied to real-world networking scenarios. This project also helped improve our troubleshooting abilities and understanding of network architecture.</a:t>
            </a:r>
            <a:endParaRPr lang="en-US" dirty="0">
              <a:cs typeface="Calibri"/>
            </a:endParaRP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2023959" y="5863550"/>
            <a:ext cx="7617808" cy="35964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05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49901AB-9517-1528-0FC2-4253D21FF533}"/>
              </a:ext>
            </a:extLst>
          </p:cNvPr>
          <p:cNvSpPr txBox="1"/>
          <p:nvPr/>
        </p:nvSpPr>
        <p:spPr>
          <a:xfrm>
            <a:off x="5171949" y="963605"/>
            <a:ext cx="18423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u="sng" dirty="0">
                <a:cs typeface="Calibri"/>
              </a:rPr>
              <a:t>Conclusions:</a:t>
            </a:r>
            <a:endParaRPr lang="en-US" sz="2400" b="1" u="sng" dirty="0"/>
          </a:p>
        </p:txBody>
      </p:sp>
    </p:spTree>
    <p:extLst>
      <p:ext uri="{BB962C8B-B14F-4D97-AF65-F5344CB8AC3E}">
        <p14:creationId xmlns:p14="http://schemas.microsoft.com/office/powerpoint/2010/main" val="33827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5459263" y="2037909"/>
            <a:ext cx="6043759" cy="1958358"/>
          </a:xfrm>
        </p:spPr>
        <p:txBody>
          <a:bodyPr>
            <a:normAutofit/>
          </a:bodyPr>
          <a:lstStyle/>
          <a:p>
            <a:pPr>
              <a:lnSpc>
                <a:spcPct val="90000"/>
              </a:lnSpc>
            </a:pPr>
            <a:r>
              <a:rPr lang="en-US" sz="2400" i="1" dirty="0"/>
              <a:t>NETW191 Course Project</a:t>
            </a:r>
            <a:br>
              <a:rPr lang="en-US" sz="2400" i="1" dirty="0"/>
            </a:br>
            <a:r>
              <a:rPr lang="en-US" sz="2400" i="1" dirty="0"/>
              <a:t>Module 5</a:t>
            </a:r>
            <a:br>
              <a:rPr lang="en-US" sz="2400" i="1" dirty="0"/>
            </a:br>
            <a:r>
              <a:rPr lang="en-US" sz="3300" dirty="0"/>
              <a:t> </a:t>
            </a:r>
            <a:br>
              <a:rPr lang="en-US" sz="3300" dirty="0"/>
            </a:br>
            <a:r>
              <a:rPr lang="en-US" sz="3600" b="1" dirty="0"/>
              <a:t>Visio Network Diagram</a:t>
            </a:r>
          </a:p>
        </p:txBody>
      </p:sp>
      <p:pic>
        <p:nvPicPr>
          <p:cNvPr id="4" name="Picture 3" descr="Top view of cubes connected with black lines">
            <a:extLst>
              <a:ext uri="{FF2B5EF4-FFF2-40B4-BE49-F238E27FC236}">
                <a16:creationId xmlns:a16="http://schemas.microsoft.com/office/drawing/2014/main" id="{6D1956B9-23D3-FAFF-E4D9-4BD397DFD8B5}"/>
              </a:ext>
            </a:extLst>
          </p:cNvPr>
          <p:cNvPicPr>
            <a:picLocks noChangeAspect="1"/>
          </p:cNvPicPr>
          <p:nvPr/>
        </p:nvPicPr>
        <p:blipFill rotWithShape="1">
          <a:blip r:embed="rId3"/>
          <a:srcRect l="35028" r="7761" b="3982"/>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184404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5887" y="685800"/>
            <a:ext cx="9417005" cy="4525963"/>
          </a:xfrm>
        </p:spPr>
        <p:txBody>
          <a:bodyPr vert="horz" lIns="91440" tIns="45720" rIns="91440" bIns="45720" rtlCol="0" anchor="t">
            <a:normAutofit fontScale="92500" lnSpcReduction="10000"/>
          </a:bodyPr>
          <a:lstStyle/>
          <a:p>
            <a:pPr algn="ctr">
              <a:buNone/>
            </a:pPr>
            <a:r>
              <a:rPr lang="en-US" b="1" dirty="0">
                <a:latin typeface="+mj-lt"/>
              </a:rPr>
              <a:t>Introduction</a:t>
            </a:r>
            <a:endParaRPr lang="en-US"/>
          </a:p>
          <a:p>
            <a:pPr>
              <a:buNone/>
            </a:pPr>
            <a:r>
              <a:rPr lang="en-US" sz="2400" dirty="0">
                <a:cs typeface="Calibri"/>
              </a:rPr>
              <a:t>     </a:t>
            </a:r>
            <a:r>
              <a:rPr lang="en-US" sz="1800" dirty="0">
                <a:cs typeface="Calibri"/>
              </a:rPr>
              <a:t>In this project, I use Microsoft Visio to create a network diagram that illustrates the interconnection of 3 virtual machines: Computer 1, Computer 2, and SOHO Router. The network diagram will showcase how these virtual machines are connected to each other within a virtual network </a:t>
            </a:r>
            <a:r>
              <a:rPr lang="en-US" sz="1800">
                <a:cs typeface="Calibri"/>
              </a:rPr>
              <a:t>environment.</a:t>
            </a:r>
          </a:p>
          <a:p>
            <a:pPr>
              <a:buNone/>
            </a:pPr>
            <a:r>
              <a:rPr lang="en-US" sz="2400" dirty="0">
                <a:cs typeface="Calibri"/>
              </a:rPr>
              <a:t>    </a:t>
            </a:r>
            <a:r>
              <a:rPr lang="en-US" sz="2400" u="sng" dirty="0">
                <a:cs typeface="Calibri"/>
              </a:rPr>
              <a:t> </a:t>
            </a:r>
            <a:r>
              <a:rPr lang="en-US" sz="1800" u="sng" dirty="0">
                <a:cs typeface="Calibri"/>
              </a:rPr>
              <a:t>Major steps include: </a:t>
            </a:r>
          </a:p>
          <a:p>
            <a:r>
              <a:rPr lang="en-US" sz="1800" dirty="0">
                <a:cs typeface="Calibri"/>
              </a:rPr>
              <a:t>creating a new network diagram in Microsoft Visio</a:t>
            </a:r>
          </a:p>
          <a:p>
            <a:r>
              <a:rPr lang="en-US" sz="1800" dirty="0">
                <a:cs typeface="Calibri"/>
              </a:rPr>
              <a:t>using appropriate icons</a:t>
            </a:r>
          </a:p>
          <a:p>
            <a:r>
              <a:rPr lang="en-US" sz="1800" dirty="0">
                <a:cs typeface="Calibri"/>
              </a:rPr>
              <a:t>connecting the icons using the proper interconnection lines</a:t>
            </a:r>
          </a:p>
          <a:p>
            <a:r>
              <a:rPr lang="en-US" sz="1800" dirty="0">
                <a:cs typeface="Calibri"/>
              </a:rPr>
              <a:t>accurate labeling</a:t>
            </a:r>
          </a:p>
          <a:p>
            <a:r>
              <a:rPr lang="en-US" sz="1800" dirty="0">
                <a:cs typeface="Calibri"/>
              </a:rPr>
              <a:t>layout organization</a:t>
            </a:r>
          </a:p>
          <a:p>
            <a:r>
              <a:rPr lang="en-US" sz="1800" dirty="0">
                <a:cs typeface="Calibri"/>
              </a:rPr>
              <a:t>details such as IP addresses, subnet masks, and the like.</a:t>
            </a:r>
          </a:p>
          <a:p>
            <a:endParaRPr lang="en-US" sz="1800" dirty="0">
              <a:cs typeface="Calibri"/>
            </a:endParaRPr>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1719445" y="5878229"/>
            <a:ext cx="793701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050" b="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332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1294929" y="495049"/>
            <a:ext cx="2916761" cy="1219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Microsoft Visio Network Diagram</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506876" y="1902478"/>
            <a:ext cx="2706327" cy="2364218"/>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diagram should illustrate </a:t>
            </a:r>
            <a:r>
              <a:rPr lang="en-US" sz="1800" b="1" dirty="0"/>
              <a:t>the interconnection </a:t>
            </a:r>
            <a:r>
              <a:rPr lang="en-US" sz="1800" dirty="0"/>
              <a:t>of the Computer 1 VM, the Computer 2 VM, and the SOHO Router VM along with proper </a:t>
            </a:r>
            <a:r>
              <a:rPr lang="en-US" sz="1800" b="1" dirty="0"/>
              <a:t>IP addresses </a:t>
            </a:r>
            <a:r>
              <a:rPr lang="en-US" sz="1800" dirty="0"/>
              <a:t>and </a:t>
            </a:r>
            <a:r>
              <a:rPr lang="en-US" sz="1800" b="1" dirty="0"/>
              <a:t>labeling</a:t>
            </a:r>
            <a:r>
              <a:rPr lang="en-US" sz="1800" dirty="0"/>
              <a:t>.</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6/21/2024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1891021" y="5878229"/>
            <a:ext cx="7765435" cy="365125"/>
          </a:xfrm>
        </p:spPr>
        <p:txBody>
          <a:bodyPr/>
          <a:lstStyle/>
          <a:p>
            <a:r>
              <a:rPr lang="en-US" dirty="0">
                <a:solidFill>
                  <a:srgbClr val="7F7F7F"/>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solidFill>
                <a:srgbClr val="7F7F7F"/>
              </a:solidFill>
            </a:endParaRPr>
          </a:p>
          <a:p>
            <a:endParaRPr lang="en-US" dirty="0">
              <a:solidFill>
                <a:srgbClr val="7F7F7F"/>
              </a:solidFill>
            </a:endParaRPr>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23</a:t>
            </a:fld>
            <a:endParaRPr lang="en-US"/>
          </a:p>
        </p:txBody>
      </p:sp>
      <p:pic>
        <p:nvPicPr>
          <p:cNvPr id="8" name="Picture 7">
            <a:extLst>
              <a:ext uri="{FF2B5EF4-FFF2-40B4-BE49-F238E27FC236}">
                <a16:creationId xmlns:a16="http://schemas.microsoft.com/office/drawing/2014/main" id="{34A2772C-9C82-E9E0-B75E-6956A36EE0D5}"/>
              </a:ext>
            </a:extLst>
          </p:cNvPr>
          <p:cNvPicPr>
            <a:picLocks noChangeAspect="1"/>
          </p:cNvPicPr>
          <p:nvPr/>
        </p:nvPicPr>
        <p:blipFill rotWithShape="1">
          <a:blip r:embed="rId2"/>
          <a:srcRect l="363" t="6428" r="1996" b="6905"/>
          <a:stretch/>
        </p:blipFill>
        <p:spPr>
          <a:xfrm>
            <a:off x="4211947" y="410387"/>
            <a:ext cx="7188144" cy="4876252"/>
          </a:xfrm>
          <a:prstGeom prst="rect">
            <a:avLst/>
          </a:prstGeom>
          <a:effectLst>
            <a:outerShdw blurRad="50800" dist="38100" dir="2700000">
              <a:srgbClr val="000000">
                <a:alpha val="40000"/>
              </a:srgbClr>
            </a:outerShdw>
          </a:effectLst>
        </p:spPr>
      </p:pic>
      <p:sp>
        <p:nvSpPr>
          <p:cNvPr id="3" name="TextBox 2">
            <a:extLst>
              <a:ext uri="{FF2B5EF4-FFF2-40B4-BE49-F238E27FC236}">
                <a16:creationId xmlns:a16="http://schemas.microsoft.com/office/drawing/2014/main" id="{1992AFFE-178C-CAC7-184B-CF93FE8EEB3C}"/>
              </a:ext>
            </a:extLst>
          </p:cNvPr>
          <p:cNvSpPr txBox="1"/>
          <p:nvPr/>
        </p:nvSpPr>
        <p:spPr>
          <a:xfrm>
            <a:off x="10714288" y="4886145"/>
            <a:ext cx="6566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A5A5A5"/>
                </a:solidFill>
                <a:latin typeface="Fave Script Bold Pro"/>
              </a:rPr>
              <a:t>AJ</a:t>
            </a:r>
          </a:p>
        </p:txBody>
      </p:sp>
    </p:spTree>
    <p:extLst>
      <p:ext uri="{BB962C8B-B14F-4D97-AF65-F5344CB8AC3E}">
        <p14:creationId xmlns:p14="http://schemas.microsoft.com/office/powerpoint/2010/main" val="2126415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6664" y="466519"/>
            <a:ext cx="9926832" cy="4656605"/>
          </a:xfrm>
        </p:spPr>
        <p:txBody>
          <a:bodyPr vert="horz" lIns="91440" tIns="45720" rIns="91440" bIns="45720" rtlCol="0" anchor="t">
            <a:noAutofit/>
          </a:bodyPr>
          <a:lstStyle/>
          <a:p>
            <a:pPr algn="ctr">
              <a:buNone/>
            </a:pPr>
            <a:r>
              <a:rPr lang="en-US" sz="1600" b="1" u="sng" dirty="0">
                <a:latin typeface="+mj-lt"/>
              </a:rPr>
              <a:t>Conclusions</a:t>
            </a:r>
            <a:br>
              <a:rPr lang="en-US" sz="1100" b="1" dirty="0">
                <a:latin typeface="+mj-lt"/>
              </a:rPr>
            </a:br>
            <a:endParaRPr lang="en-US" sz="1200" b="1">
              <a:latin typeface="+mj-lt"/>
              <a:cs typeface="Calibri"/>
            </a:endParaRPr>
          </a:p>
          <a:p>
            <a:pPr>
              <a:buNone/>
            </a:pPr>
            <a:r>
              <a:rPr lang="en-US" sz="1200" b="1" i="1" dirty="0">
                <a:ea typeface="+mn-lt"/>
                <a:cs typeface="+mn-lt"/>
              </a:rPr>
              <a:t>         In this project module, I utilized Microsoft Visio to create a network diagram showcasing the interconnection of three virtual machines: Computer 1 VM, Computer 2 VM, and SOHO Router VM within a virtual network environment. By following the outlined steps, I successfully represented the network topology and connections between the virtual machines, ensuring clarity and accuracy in the diagram.</a:t>
            </a:r>
          </a:p>
          <a:p>
            <a:pPr>
              <a:buNone/>
            </a:pPr>
            <a:r>
              <a:rPr lang="en-US" sz="1200" u="sng" dirty="0">
                <a:ea typeface="+mn-lt"/>
                <a:cs typeface="+mn-lt"/>
              </a:rPr>
              <a:t>Key Conclusions:</a:t>
            </a:r>
            <a:endParaRPr lang="en-US" sz="1200" u="sng">
              <a:cs typeface="Calibri"/>
            </a:endParaRPr>
          </a:p>
          <a:p>
            <a:r>
              <a:rPr lang="en-US" sz="1200" dirty="0">
                <a:ea typeface="+mn-lt"/>
                <a:cs typeface="+mn-lt"/>
              </a:rPr>
              <a:t>The project module allowed you to demonstrate your ability to create network diagrams using software tools like Microsoft Visio.</a:t>
            </a:r>
            <a:endParaRPr lang="en-US" sz="1200">
              <a:cs typeface="Calibri"/>
            </a:endParaRPr>
          </a:p>
          <a:p>
            <a:r>
              <a:rPr lang="en-US" sz="1200" dirty="0">
                <a:ea typeface="+mn-lt"/>
                <a:cs typeface="+mn-lt"/>
              </a:rPr>
              <a:t>By visualizing the network configuration, you gained a better understanding of how virtual machines are interconnected within a network environment.</a:t>
            </a:r>
            <a:endParaRPr lang="en-US" sz="1200">
              <a:cs typeface="Calibri"/>
            </a:endParaRPr>
          </a:p>
          <a:p>
            <a:pPr>
              <a:buNone/>
            </a:pPr>
            <a:r>
              <a:rPr lang="en-US" sz="1200" u="sng" dirty="0">
                <a:ea typeface="+mn-lt"/>
                <a:cs typeface="+mn-lt"/>
              </a:rPr>
              <a:t>Technical Challenges Faced:</a:t>
            </a:r>
            <a:endParaRPr lang="en-US" sz="1200" u="sng">
              <a:cs typeface="Calibri"/>
            </a:endParaRPr>
          </a:p>
          <a:p>
            <a:r>
              <a:rPr lang="en-US" sz="1200" dirty="0">
                <a:ea typeface="+mn-lt"/>
                <a:cs typeface="+mn-lt"/>
              </a:rPr>
              <a:t>Selecting appropriate icons for virtual machines and routers that accurately represent them in a virtual environment.</a:t>
            </a:r>
            <a:endParaRPr lang="en-US" sz="1200">
              <a:cs typeface="Calibri"/>
            </a:endParaRPr>
          </a:p>
          <a:p>
            <a:r>
              <a:rPr lang="en-US" sz="1200" dirty="0">
                <a:ea typeface="+mn-lt"/>
                <a:cs typeface="+mn-lt"/>
              </a:rPr>
              <a:t>Ensuring that the interconnections between the virtual machines and router were correctly depicted in the diagram.</a:t>
            </a:r>
            <a:endParaRPr lang="en-US" sz="1200">
              <a:cs typeface="Calibri"/>
            </a:endParaRPr>
          </a:p>
          <a:p>
            <a:r>
              <a:rPr lang="en-US" sz="1200" dirty="0">
                <a:ea typeface="+mn-lt"/>
                <a:cs typeface="+mn-lt"/>
              </a:rPr>
              <a:t>Properly labeling and organizing the network diagram to enhance clarity and understanding.</a:t>
            </a:r>
            <a:endParaRPr lang="en-US" sz="1200">
              <a:cs typeface="Calibri"/>
            </a:endParaRPr>
          </a:p>
          <a:p>
            <a:pPr>
              <a:buNone/>
            </a:pPr>
            <a:r>
              <a:rPr lang="en-US" sz="1200" u="sng" dirty="0">
                <a:ea typeface="+mn-lt"/>
                <a:cs typeface="+mn-lt"/>
              </a:rPr>
              <a:t>Career Skills Gained:</a:t>
            </a:r>
            <a:endParaRPr lang="en-US" sz="1200" u="sng">
              <a:cs typeface="Calibri"/>
            </a:endParaRPr>
          </a:p>
          <a:p>
            <a:r>
              <a:rPr lang="en-US" sz="1200" dirty="0">
                <a:ea typeface="+mn-lt"/>
                <a:cs typeface="+mn-lt"/>
              </a:rPr>
              <a:t>Proficiency in using Microsoft Visio to create network diagrams, a valuable skill in roles related to network administration, system administration, or IT project management.</a:t>
            </a:r>
            <a:endParaRPr lang="en-US" sz="1200">
              <a:cs typeface="Calibri"/>
            </a:endParaRPr>
          </a:p>
          <a:p>
            <a:r>
              <a:rPr lang="en-US" sz="1200" dirty="0">
                <a:ea typeface="+mn-lt"/>
                <a:cs typeface="+mn-lt"/>
              </a:rPr>
              <a:t>Enhanced ability to communicate complex network configurations visually, which is crucial in presenting technical information to stakeholders or team members.</a:t>
            </a:r>
            <a:endParaRPr lang="en-US" sz="1200">
              <a:cs typeface="Calibri"/>
            </a:endParaRPr>
          </a:p>
          <a:p>
            <a:r>
              <a:rPr lang="en-US" sz="1200" dirty="0">
                <a:ea typeface="+mn-lt"/>
                <a:cs typeface="+mn-lt"/>
              </a:rPr>
              <a:t>Improved attention to detail and problem-solving skills through overcoming technical challenges faced during the project module.</a:t>
            </a:r>
            <a:endParaRPr lang="en-US" sz="1200">
              <a:cs typeface="Calibri"/>
            </a:endParaRP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2012995" y="6038974"/>
            <a:ext cx="7606844" cy="321269"/>
          </a:xfrm>
        </p:spPr>
        <p:txBody>
          <a:bodyPr/>
          <a:lstStyle/>
          <a:p>
            <a:pPr algn="ctr">
              <a:defRPr/>
            </a:pPr>
            <a:r>
              <a:rPr kumimoji="0" lang="en-US" sz="105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a:t>
            </a:r>
            <a:r>
              <a:rPr lang="en-US" sz="1050" dirty="0">
                <a:solidFill>
                  <a:srgbClr val="7F7F7F"/>
                </a:solidFill>
                <a:latin typeface="inherit"/>
              </a:rPr>
              <a:t> </a:t>
            </a:r>
            <a:endParaRPr kumimoji="0" lang="en-US" sz="105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283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5250947" y="1588384"/>
            <a:ext cx="6252075" cy="2407883"/>
          </a:xfrm>
        </p:spPr>
        <p:txBody>
          <a:bodyPr>
            <a:normAutofit/>
          </a:bodyPr>
          <a:lstStyle/>
          <a:p>
            <a:pPr>
              <a:lnSpc>
                <a:spcPct val="90000"/>
              </a:lnSpc>
            </a:pPr>
            <a:r>
              <a:rPr lang="en-US" sz="2800" i="1" dirty="0"/>
              <a:t>NETW191 Course Project</a:t>
            </a:r>
            <a:br>
              <a:rPr lang="en-US" sz="2800" i="1" dirty="0"/>
            </a:br>
            <a:r>
              <a:rPr lang="en-US" sz="2800" i="1" dirty="0"/>
              <a:t>Module 6</a:t>
            </a:r>
            <a:br>
              <a:rPr lang="en-US" sz="2800" i="1" dirty="0"/>
            </a:br>
            <a:r>
              <a:rPr lang="en-US" sz="3300" dirty="0"/>
              <a:t> </a:t>
            </a:r>
            <a:br>
              <a:rPr lang="en-US" sz="3300" dirty="0"/>
            </a:br>
            <a:r>
              <a:rPr lang="en-US" sz="3300" b="1" dirty="0"/>
              <a:t>SOHO Wireless Network Security</a:t>
            </a:r>
          </a:p>
        </p:txBody>
      </p:sp>
      <p:pic>
        <p:nvPicPr>
          <p:cNvPr id="7" name="Picture 6" descr="An electronic circuit board in blue colour">
            <a:extLst>
              <a:ext uri="{FF2B5EF4-FFF2-40B4-BE49-F238E27FC236}">
                <a16:creationId xmlns:a16="http://schemas.microsoft.com/office/drawing/2014/main" id="{E21CE40F-26C2-B339-E9F4-6F9AFF6DA650}"/>
              </a:ext>
            </a:extLst>
          </p:cNvPr>
          <p:cNvPicPr>
            <a:picLocks noChangeAspect="1"/>
          </p:cNvPicPr>
          <p:nvPr/>
        </p:nvPicPr>
        <p:blipFill rotWithShape="1">
          <a:blip r:embed="rId3"/>
          <a:srcRect t="8011" r="51867" b="1086"/>
          <a:stretch/>
        </p:blipFill>
        <p:spPr>
          <a:xfrm>
            <a:off x="16466" y="-5472"/>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334826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5154" y="992791"/>
            <a:ext cx="1857308" cy="513130"/>
          </a:xfrm>
        </p:spPr>
        <p:txBody>
          <a:bodyPr/>
          <a:lstStyle/>
          <a:p>
            <a:pPr>
              <a:buNone/>
            </a:pPr>
            <a:r>
              <a:rPr lang="en-US" b="1" dirty="0">
                <a:latin typeface="+mj-lt"/>
              </a:rPr>
              <a:t>Introduction</a:t>
            </a:r>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1739013" y="5877793"/>
            <a:ext cx="791744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050" b="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9C1B4463-627A-7422-40DC-BCEAF4F8940C}"/>
              </a:ext>
            </a:extLst>
          </p:cNvPr>
          <p:cNvSpPr txBox="1"/>
          <p:nvPr/>
        </p:nvSpPr>
        <p:spPr>
          <a:xfrm>
            <a:off x="1648989" y="1717964"/>
            <a:ext cx="907442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During this project, we delve into enhancing the protection of a small office or home office LAN through router configurations. This project focuses on securing wireless network connections, which are prevalent in most home setups. Throughout the module, we explored key steps to bolster network security, such as changing default credentials, enabling encryption, setting up MAC address filtering, and updating firmware. By implementing these configurations, we aim to fortify the network against potential threats and unauthorized access, ensuring a safer and more secure wireless environment for home or small office users.</a:t>
            </a:r>
          </a:p>
        </p:txBody>
      </p:sp>
    </p:spTree>
    <p:extLst>
      <p:ext uri="{BB962C8B-B14F-4D97-AF65-F5344CB8AC3E}">
        <p14:creationId xmlns:p14="http://schemas.microsoft.com/office/powerpoint/2010/main" val="407498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79907" y="1519339"/>
            <a:ext cx="9817192" cy="3815758"/>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1. What are the factory default username and password of a TP-Link router? Why is it important to change the default username and password of a SOHO router? </a:t>
            </a:r>
          </a:p>
          <a:p>
            <a:pPr marL="0" indent="0">
              <a:buNone/>
            </a:pPr>
            <a:r>
              <a:rPr lang="en-US" sz="1600" dirty="0"/>
              <a:t>Answer: admin / admin – Changing the default username and password on your SOHO router is a simple but effective way to enhance your network's security and protect your data from public knowledge.</a:t>
            </a:r>
            <a:endParaRPr lang="en-US" sz="1600" dirty="0">
              <a:cs typeface="Calibri"/>
            </a:endParaRPr>
          </a:p>
          <a:p>
            <a:pPr marL="0" indent="0">
              <a:buNone/>
            </a:pPr>
            <a:endParaRPr lang="en-US" sz="1600" dirty="0"/>
          </a:p>
          <a:p>
            <a:pPr marL="0" indent="0">
              <a:buNone/>
            </a:pPr>
            <a:r>
              <a:rPr lang="en-US" sz="1600" dirty="0"/>
              <a:t>2. To protect a SOHO wireless network with a small number of devices, which address management method provides more control, configuring the device IP addresses manually (static IP) or using a DHCP server (dynamic IP)? Why?</a:t>
            </a:r>
          </a:p>
          <a:p>
            <a:pPr marL="0" indent="0">
              <a:buNone/>
            </a:pPr>
            <a:r>
              <a:rPr lang="en-US" sz="1600" dirty="0"/>
              <a:t>Answer: For a SOHO wireless network with a small number of devices, configuring IP addresses manually (static IP) offers more control. Static IPs ensure each device always has the same address, making network management and security measures more predictable and precise. You can easily monitor activity, set specific firewall rules, and reduce the risk of unauthorized access. While DHCP simplifies setup by automatically assigning IPs, it lacks the granular control that static IPs provide.</a:t>
            </a:r>
            <a:endParaRPr lang="en-US" sz="1600" dirty="0">
              <a:cs typeface="Calibri"/>
            </a:endParaRPr>
          </a:p>
          <a:p>
            <a:pPr marL="0" indent="0">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24468" y="685253"/>
            <a:ext cx="72390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SOHO Wireless Network Security 1 of 3</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27</a:t>
            </a:fld>
            <a:endParaRPr lang="en-US"/>
          </a:p>
        </p:txBody>
      </p:sp>
    </p:spTree>
    <p:extLst>
      <p:ext uri="{BB962C8B-B14F-4D97-AF65-F5344CB8AC3E}">
        <p14:creationId xmlns:p14="http://schemas.microsoft.com/office/powerpoint/2010/main" val="358502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59972" y="1711608"/>
            <a:ext cx="9847791" cy="3699639"/>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endParaRPr lang="en-US" sz="1400" dirty="0">
              <a:cs typeface="Calibri"/>
            </a:endParaRPr>
          </a:p>
          <a:p>
            <a:pPr marL="0" indent="0">
              <a:buNone/>
            </a:pPr>
            <a:r>
              <a:rPr lang="en-US" sz="1400" b="1" dirty="0"/>
              <a:t>Answer:</a:t>
            </a:r>
            <a:r>
              <a:rPr lang="en-US" sz="1400" dirty="0"/>
              <a:t> MAC filtering is a security feature on a router that controls which devices can connect to the network based on their Media Access Control (MAC) addresses. When using deny filtering rules, you block specific devices from accessing the network, </a:t>
            </a:r>
            <a:r>
              <a:rPr lang="en-US" sz="1400" err="1"/>
              <a:t>usefor</a:t>
            </a:r>
            <a:r>
              <a:rPr lang="en-US" sz="1400" dirty="0"/>
              <a:t> for preventing unauthorized or problematic devices. On the other hand, allow filtering rules only permit devices with specified MAC address to connect, ensuring a more exclusive network access. If the "Allow the stations specified by any enabled entries in the list to access" function is enabled but no entries are in the list, devices attempting to connect will be denied access as there are no approved MAC addresses for connection.</a:t>
            </a:r>
            <a:endParaRPr lang="en-US" sz="1400" dirty="0">
              <a:cs typeface="Calibri"/>
            </a:endParaRPr>
          </a:p>
          <a:p>
            <a:pPr marL="0" indent="0">
              <a:buNone/>
            </a:pPr>
            <a:endParaRPr lang="en-US" sz="1400" dirty="0">
              <a:cs typeface="Calibri"/>
            </a:endParaRPr>
          </a:p>
          <a:p>
            <a:pPr marL="0" indent="0">
              <a:buNone/>
            </a:pPr>
            <a:r>
              <a:rPr lang="en-US" sz="1400" dirty="0"/>
              <a:t>4. What wireless security settings are displayed on the Wireless Security page? Which one is recommended by the vendor? Why? </a:t>
            </a:r>
            <a:endParaRPr lang="en-US" sz="1400" dirty="0">
              <a:cs typeface="Calibri"/>
            </a:endParaRPr>
          </a:p>
          <a:p>
            <a:pPr marL="0" indent="0">
              <a:buNone/>
            </a:pPr>
            <a:r>
              <a:rPr lang="en-US" sz="1400" b="1" dirty="0"/>
              <a:t>Answer:</a:t>
            </a:r>
            <a:r>
              <a:rPr lang="en-US" sz="1400" dirty="0"/>
              <a:t> On the wireless security page, you typically see settings such as encryption methods (WEP, WPA, WPA2), security key/password settings, and possibly options for MAC address filtering and SSID broadcasting. Vendors often recommend using WPA2 encryption as it offers the highest level of security among the common encryption methods. WPA2 provides robust encryption to protect your network from unauthorized access and cyber threats, making it the preferred choice for securing wireless networks.</a:t>
            </a:r>
            <a:endParaRPr lang="en-US" sz="1400" dirty="0">
              <a:cs typeface="Calibri"/>
            </a:endParaRPr>
          </a:p>
          <a:p>
            <a:pPr marL="0" indent="0">
              <a:buNone/>
            </a:pPr>
            <a:endParaRPr lang="en-US" sz="1400" dirty="0">
              <a:cs typeface="Calibri"/>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475129" y="849713"/>
            <a:ext cx="72390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SOHO Wireless Network Security 2 of 3</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1662265" y="5872311"/>
            <a:ext cx="8553356" cy="365125"/>
          </a:xfrm>
        </p:spPr>
        <p:txBody>
          <a:bodyPr/>
          <a:lstStyle/>
          <a:p>
            <a:r>
              <a:rPr lang="en-US" dirty="0">
                <a:solidFill>
                  <a:srgbClr val="7F7F7F"/>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solidFill>
                <a:srgbClr val="7F7F7F"/>
              </a:solidFill>
            </a:endParaRPr>
          </a:p>
          <a:p>
            <a:endParaRPr lang="en-US" dirty="0">
              <a:solidFill>
                <a:srgbClr val="7F7F7F"/>
              </a:solidFill>
            </a:endParaRPr>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28</a:t>
            </a:fld>
            <a:endParaRPr lang="en-US"/>
          </a:p>
        </p:txBody>
      </p:sp>
    </p:spTree>
    <p:extLst>
      <p:ext uri="{BB962C8B-B14F-4D97-AF65-F5344CB8AC3E}">
        <p14:creationId xmlns:p14="http://schemas.microsoft.com/office/powerpoint/2010/main" val="162552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74425" y="1409699"/>
            <a:ext cx="9839120" cy="3771902"/>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5. Among the configurations you explored in this module, which one is a true security function? Why?</a:t>
            </a:r>
          </a:p>
          <a:p>
            <a:pPr marL="0" indent="0">
              <a:buNone/>
            </a:pPr>
            <a:r>
              <a:rPr lang="en-US" sz="1600" dirty="0"/>
              <a:t>Answer: MAC address filtering stands out as a true security function. MAC address filtering allows you to control which devices can connect to your network based on their unique MAC addresses, adding an extra layer of security beyond just passwords. By explicitly permitting or denying specific devices, you can enhance network protection against unauthorized access and potential threats. This feature helps in safeguarding your network and ensuring that only trusted devices can connect, making MAC address filtering a valuable security measure in securing your SOHO wireless network.</a:t>
            </a:r>
            <a:endParaRPr lang="en-US" sz="1600" dirty="0">
              <a:cs typeface="Calibri"/>
            </a:endParaRPr>
          </a:p>
          <a:p>
            <a:pPr marL="0" indent="0">
              <a:buNone/>
            </a:pPr>
            <a:endParaRPr lang="en-US" sz="1600" dirty="0"/>
          </a:p>
          <a:p>
            <a:pPr marL="0" indent="0">
              <a:buNone/>
            </a:pPr>
            <a:r>
              <a:rPr lang="en-US" sz="1600" dirty="0"/>
              <a:t>6. What would you do to protect your wireless network at home? Why?</a:t>
            </a:r>
          </a:p>
          <a:p>
            <a:pPr marL="0" indent="0">
              <a:buNone/>
            </a:pPr>
            <a:r>
              <a:rPr lang="en-US" sz="1600" dirty="0"/>
              <a:t>Answer: I would start by changing the default username and password of my router to prevent unauthorized access. Next, I would enable WPA2 encryption to secure my network traffic and ensure that only authorized devices can connect. Additionally, I would regularly update the firmware of my router to patch any known security vulnerabilities and keep my network protected. These steps help in safeguarding my home wireless network from potential threats and unauthorized intrusions.</a:t>
            </a:r>
            <a:endParaRPr lang="en-US" sz="1600" dirty="0">
              <a:cs typeface="Calibri"/>
            </a:endParaRPr>
          </a:p>
          <a:p>
            <a:pPr marL="0" indent="0">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24468" y="696217"/>
            <a:ext cx="72390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SOHO Wireless Network Security 3 of 3</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1914438" y="5877793"/>
            <a:ext cx="7742018" cy="365125"/>
          </a:xfrm>
        </p:spPr>
        <p:txBody>
          <a:bodyPr/>
          <a:lstStyle/>
          <a:p>
            <a:r>
              <a:rPr lang="en-US" dirty="0">
                <a:solidFill>
                  <a:srgbClr val="7F7F7F"/>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solidFill>
                <a:srgbClr val="7F7F7F"/>
              </a:solidFill>
            </a:endParaRPr>
          </a:p>
          <a:p>
            <a:endParaRPr lang="en-US" dirty="0">
              <a:solidFill>
                <a:srgbClr val="7F7F7F"/>
              </a:solidFill>
            </a:endParaRPr>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29</a:t>
            </a:fld>
            <a:endParaRPr lang="en-US"/>
          </a:p>
        </p:txBody>
      </p:sp>
    </p:spTree>
    <p:extLst>
      <p:ext uri="{BB962C8B-B14F-4D97-AF65-F5344CB8AC3E}">
        <p14:creationId xmlns:p14="http://schemas.microsoft.com/office/powerpoint/2010/main" val="122098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5448299" y="1380068"/>
            <a:ext cx="6054723" cy="2616199"/>
          </a:xfrm>
        </p:spPr>
        <p:txBody>
          <a:bodyPr>
            <a:normAutofit/>
          </a:bodyPr>
          <a:lstStyle/>
          <a:p>
            <a:pPr>
              <a:lnSpc>
                <a:spcPct val="90000"/>
              </a:lnSpc>
            </a:pPr>
            <a:r>
              <a:rPr lang="en-US" sz="2800" i="1" dirty="0"/>
              <a:t>NETW191 Course Project</a:t>
            </a:r>
            <a:br>
              <a:rPr lang="en-US" sz="2800" i="1" dirty="0"/>
            </a:br>
            <a:r>
              <a:rPr lang="en-US" sz="2800" i="1" dirty="0"/>
              <a:t>Module 2</a:t>
            </a:r>
            <a:br>
              <a:rPr lang="en-US" sz="2800" i="1" dirty="0"/>
            </a:br>
            <a:r>
              <a:rPr lang="en-US" sz="3300" dirty="0"/>
              <a:t> </a:t>
            </a:r>
            <a:br>
              <a:rPr lang="en-US" sz="3300" dirty="0"/>
            </a:br>
            <a:r>
              <a:rPr lang="en-US" sz="5400" b="1" dirty="0"/>
              <a:t>IPv4 Addressing</a:t>
            </a:r>
          </a:p>
        </p:txBody>
      </p:sp>
      <p:pic>
        <p:nvPicPr>
          <p:cNvPr id="4" name="Picture 3">
            <a:extLst>
              <a:ext uri="{FF2B5EF4-FFF2-40B4-BE49-F238E27FC236}">
                <a16:creationId xmlns:a16="http://schemas.microsoft.com/office/drawing/2014/main" id="{6F726BC0-48B3-1C0F-1824-EB1B06791818}"/>
              </a:ext>
            </a:extLst>
          </p:cNvPr>
          <p:cNvPicPr>
            <a:picLocks noChangeAspect="1"/>
          </p:cNvPicPr>
          <p:nvPr/>
        </p:nvPicPr>
        <p:blipFill rotWithShape="1">
          <a:blip r:embed="rId3"/>
          <a:srcRect l="11871" r="11041" b="2966"/>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6118" y="927008"/>
            <a:ext cx="1840861" cy="551504"/>
          </a:xfrm>
        </p:spPr>
        <p:txBody>
          <a:bodyPr/>
          <a:lstStyle/>
          <a:p>
            <a:pPr>
              <a:buNone/>
            </a:pPr>
            <a:r>
              <a:rPr lang="en-US" b="1" dirty="0">
                <a:latin typeface="+mj-lt"/>
              </a:rPr>
              <a:t>Conclusions</a:t>
            </a: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1804679" y="6017046"/>
            <a:ext cx="7837088" cy="33771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05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65937A20-6966-0705-74B2-46C205B07C12}"/>
              </a:ext>
            </a:extLst>
          </p:cNvPr>
          <p:cNvSpPr txBox="1"/>
          <p:nvPr/>
        </p:nvSpPr>
        <p:spPr>
          <a:xfrm>
            <a:off x="1459661" y="1925781"/>
            <a:ext cx="1022664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In the SOHO Wireless Network Security project module, we concluded that implementing security configurations on a small office or home office LAN is crucial for safeguarding network integrity. The technical challenges faced included configuring router settings like MAC address filtering and encryption to enhance network protection. </a:t>
            </a:r>
            <a:endParaRPr lang="en-US">
              <a:cs typeface="Calibri"/>
            </a:endParaRPr>
          </a:p>
          <a:p>
            <a:endParaRPr lang="en-US" dirty="0">
              <a:cs typeface="Calibri"/>
            </a:endParaRPr>
          </a:p>
          <a:p>
            <a:r>
              <a:rPr lang="en-US" dirty="0">
                <a:cs typeface="Calibri"/>
              </a:rPr>
              <a:t>Through this project, we gained valuable career skills in network security management, router configuration, and troubleshooting, equipping us with the expertise to secure wireless networks effectively. By overcoming these challenges and implementing robust security measures, we are better prepared to protect our digital assets and ensure a safe and secure network environment.</a:t>
            </a:r>
            <a:endParaRPr lang="en-US"/>
          </a:p>
        </p:txBody>
      </p:sp>
    </p:spTree>
    <p:extLst>
      <p:ext uri="{BB962C8B-B14F-4D97-AF65-F5344CB8AC3E}">
        <p14:creationId xmlns:p14="http://schemas.microsoft.com/office/powerpoint/2010/main" val="313124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2610535"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solidFill>
                  <a:schemeClr val="dk1"/>
                </a:solidFill>
                <a:ea typeface="+mn-ea"/>
                <a:cs typeface="+mn-cs"/>
              </a:rPr>
              <a:t>References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6/21/2024</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31</a:t>
            </a:fld>
            <a:endParaRPr lang="en-US"/>
          </a:p>
        </p:txBody>
      </p:sp>
      <p:sp>
        <p:nvSpPr>
          <p:cNvPr id="3" name="TextBox 2">
            <a:extLst>
              <a:ext uri="{FF2B5EF4-FFF2-40B4-BE49-F238E27FC236}">
                <a16:creationId xmlns:a16="http://schemas.microsoft.com/office/drawing/2014/main" id="{5B861BDB-338D-BCCA-C7CA-8BFBDE89392B}"/>
              </a:ext>
            </a:extLst>
          </p:cNvPr>
          <p:cNvSpPr txBox="1"/>
          <p:nvPr/>
        </p:nvSpPr>
        <p:spPr>
          <a:xfrm>
            <a:off x="2609738" y="1532671"/>
            <a:ext cx="6381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Live weekly session, </a:t>
            </a:r>
            <a:r>
              <a:rPr lang="en-US" dirty="0" err="1">
                <a:cs typeface="Calibri"/>
              </a:rPr>
              <a:t>Cangage</a:t>
            </a:r>
            <a:r>
              <a:rPr lang="en-US" dirty="0">
                <a:cs typeface="Calibri"/>
              </a:rPr>
              <a:t> </a:t>
            </a:r>
            <a:r>
              <a:rPr lang="en-US" dirty="0" err="1">
                <a:cs typeface="Calibri"/>
              </a:rPr>
              <a:t>Mindtap</a:t>
            </a:r>
            <a:r>
              <a:rPr lang="en-US" dirty="0">
                <a:cs typeface="Calibri"/>
              </a:rPr>
              <a:t> reading</a:t>
            </a:r>
            <a:endParaRPr lang="en-US" dirty="0"/>
          </a:p>
        </p:txBody>
      </p:sp>
    </p:spTree>
    <p:extLst>
      <p:ext uri="{BB962C8B-B14F-4D97-AF65-F5344CB8AC3E}">
        <p14:creationId xmlns:p14="http://schemas.microsoft.com/office/powerpoint/2010/main" val="207499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7664" y="1019622"/>
            <a:ext cx="1995157" cy="514109"/>
          </a:xfrm>
        </p:spPr>
        <p:txBody>
          <a:bodyPr>
            <a:normAutofit lnSpcReduction="10000"/>
          </a:bodyPr>
          <a:lstStyle/>
          <a:p>
            <a:pPr>
              <a:buNone/>
            </a:pPr>
            <a:r>
              <a:rPr lang="en-US" b="1" dirty="0">
                <a:latin typeface="+mj-lt"/>
              </a:rPr>
              <a:t>Introduction</a:t>
            </a:r>
          </a:p>
          <a:p>
            <a:pPr>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B227856-AC9D-8302-CE2A-9BD5B0D6398A}"/>
              </a:ext>
            </a:extLst>
          </p:cNvPr>
          <p:cNvSpPr txBox="1"/>
          <p:nvPr/>
        </p:nvSpPr>
        <p:spPr>
          <a:xfrm>
            <a:off x="1588454" y="1534438"/>
            <a:ext cx="982467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Understanding methods to address and locate devices on a network, as well as how data travels between hosts at different network layers, will be crucial in engineering design. This knowledge will help in designing efficient and secure network systems, ensuring seamless communication between devices. </a:t>
            </a:r>
            <a:endParaRPr lang="en-US"/>
          </a:p>
          <a:p>
            <a:endParaRPr lang="en-US" dirty="0">
              <a:ea typeface="+mn-lt"/>
              <a:cs typeface="+mn-lt"/>
            </a:endParaRPr>
          </a:p>
          <a:p>
            <a:r>
              <a:rPr lang="en-US" dirty="0">
                <a:ea typeface="+mn-lt"/>
                <a:cs typeface="+mn-lt"/>
              </a:rPr>
              <a:t>Additionally, being familiar with protocols that offer encryption and remote access will be valuable in designing secure and reliable systems. Troubleshooting network issues using command-line utilities will also be a valuable skill in ensuring the smooth operation of network systems in engineering design projects. </a:t>
            </a:r>
            <a:endParaRPr lang="en-US">
              <a:cs typeface="Calibri"/>
            </a:endParaRPr>
          </a:p>
          <a:p>
            <a:endParaRPr lang="en-US" dirty="0">
              <a:ea typeface="+mn-lt"/>
              <a:cs typeface="+mn-lt"/>
            </a:endParaRPr>
          </a:p>
          <a:p>
            <a:r>
              <a:rPr lang="en-US" dirty="0">
                <a:ea typeface="+mn-lt"/>
                <a:cs typeface="+mn-lt"/>
              </a:rPr>
              <a:t>Overall, mastering these objectives will enhance my ability to design robust and efficient network systems in my future engineering career.</a:t>
            </a:r>
            <a:endParaRPr lang="en-US" dirty="0">
              <a:cs typeface="Calibri"/>
            </a:endParaRPr>
          </a:p>
        </p:txBody>
      </p:sp>
    </p:spTree>
    <p:extLst>
      <p:ext uri="{BB962C8B-B14F-4D97-AF65-F5344CB8AC3E}">
        <p14:creationId xmlns:p14="http://schemas.microsoft.com/office/powerpoint/2010/main" val="194606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89369" y="1524000"/>
            <a:ext cx="2012996" cy="37384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terminal window that shows </a:t>
            </a:r>
            <a:r>
              <a:rPr lang="en-US" sz="1800" b="1" dirty="0"/>
              <a:t>the default gateway IP address</a:t>
            </a:r>
            <a:r>
              <a:rPr lang="en-US" sz="1800" dirty="0"/>
              <a:t>. </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01657" y="762001"/>
            <a:ext cx="2319989"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pic>
        <p:nvPicPr>
          <p:cNvPr id="10" name="Content Placeholder 9" descr="A screenshot of a computer&#10;&#10;Description automatically generated">
            <a:extLst>
              <a:ext uri="{FF2B5EF4-FFF2-40B4-BE49-F238E27FC236}">
                <a16:creationId xmlns:a16="http://schemas.microsoft.com/office/drawing/2014/main" id="{8E581932-6C2F-9B51-29C4-5CFC7F0F311B}"/>
              </a:ext>
            </a:extLst>
          </p:cNvPr>
          <p:cNvPicPr>
            <a:picLocks noGrp="1" noChangeAspect="1"/>
          </p:cNvPicPr>
          <p:nvPr>
            <p:ph idx="1"/>
          </p:nvPr>
        </p:nvPicPr>
        <p:blipFill rotWithShape="1">
          <a:blip r:embed="rId2"/>
          <a:srcRect t="26020" r="-126" b="7497"/>
          <a:stretch/>
        </p:blipFill>
        <p:spPr>
          <a:xfrm>
            <a:off x="3616427" y="612891"/>
            <a:ext cx="6832401" cy="5171321"/>
          </a:xfrm>
        </p:spPr>
      </p:pic>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6/21/2024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2555833" y="6053217"/>
            <a:ext cx="7084177"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2194597" y="345368"/>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94597" y="1609519"/>
            <a:ext cx="213360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a:t>
            </a:r>
            <a:r>
              <a:rPr lang="en-US" sz="1800" b="1" dirty="0"/>
              <a:t>the Interfaces page</a:t>
            </a:r>
            <a:r>
              <a:rPr lang="en-US" sz="1800" dirty="0"/>
              <a:t> that shows the new IPv4 address on the LAN interface. </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next to the Firefox Web </a:t>
            </a:r>
            <a:r>
              <a:rPr lang="en-US" sz="1800"/>
              <a:t>Browser tab.</a:t>
            </a:r>
            <a:endParaRPr lang="en-US" sz="1800" dirty="0"/>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6/21/2024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2204985" y="5872311"/>
            <a:ext cx="8043528"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6</a:t>
            </a:fld>
            <a:endParaRPr lang="en-US"/>
          </a:p>
        </p:txBody>
      </p:sp>
      <p:pic>
        <p:nvPicPr>
          <p:cNvPr id="3" name="Picture 2" descr="A screenshot of a computer&#10;&#10;Description automatically generated">
            <a:extLst>
              <a:ext uri="{FF2B5EF4-FFF2-40B4-BE49-F238E27FC236}">
                <a16:creationId xmlns:a16="http://schemas.microsoft.com/office/drawing/2014/main" id="{29E37C3B-F45F-19FC-1680-CF95295E6F6F}"/>
              </a:ext>
            </a:extLst>
          </p:cNvPr>
          <p:cNvPicPr>
            <a:picLocks noChangeAspect="1"/>
          </p:cNvPicPr>
          <p:nvPr/>
        </p:nvPicPr>
        <p:blipFill rotWithShape="1">
          <a:blip r:embed="rId2"/>
          <a:srcRect l="12916" t="25427" r="14430" b="14664"/>
          <a:stretch/>
        </p:blipFill>
        <p:spPr>
          <a:xfrm>
            <a:off x="4784897" y="344373"/>
            <a:ext cx="6713793" cy="5064690"/>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506" y="685800"/>
            <a:ext cx="9926832" cy="4931632"/>
          </a:xfrm>
        </p:spPr>
        <p:txBody>
          <a:bodyPr vert="horz" lIns="91440" tIns="45720" rIns="91440" bIns="45720" rtlCol="0" anchor="t">
            <a:normAutofit fontScale="92500" lnSpcReduction="20000"/>
          </a:bodyPr>
          <a:lstStyle/>
          <a:p>
            <a:pPr>
              <a:buNone/>
            </a:pPr>
            <a:r>
              <a:rPr lang="en-US" sz="2000" b="1" u="sng" dirty="0">
                <a:latin typeface="+mj-lt"/>
              </a:rPr>
              <a:t>Conclusions</a:t>
            </a:r>
            <a:br>
              <a:rPr lang="en-US" sz="2000" b="1" u="sng" dirty="0">
                <a:latin typeface="+mj-lt"/>
              </a:rPr>
            </a:br>
            <a:endParaRPr lang="en-US" sz="2000" b="1" u="sng" dirty="0">
              <a:latin typeface="+mj-lt"/>
            </a:endParaRPr>
          </a:p>
          <a:p>
            <a:pPr>
              <a:buNone/>
            </a:pPr>
            <a:r>
              <a:rPr lang="en-US" sz="1600" dirty="0">
                <a:solidFill>
                  <a:srgbClr val="050505"/>
                </a:solidFill>
                <a:ea typeface="+mn-lt"/>
                <a:cs typeface="+mn-lt"/>
              </a:rPr>
              <a:t>The topics studied this week included:</a:t>
            </a:r>
            <a:endParaRPr lang="en-US" sz="1600" dirty="0">
              <a:solidFill>
                <a:srgbClr val="000000"/>
              </a:solidFill>
              <a:ea typeface="+mn-lt"/>
              <a:cs typeface="+mn-lt"/>
            </a:endParaRPr>
          </a:p>
          <a:p>
            <a:r>
              <a:rPr lang="en-US" sz="1600" dirty="0">
                <a:solidFill>
                  <a:srgbClr val="050505"/>
                </a:solidFill>
                <a:ea typeface="+mn-lt"/>
                <a:cs typeface="+mn-lt"/>
              </a:rPr>
              <a:t>Methods used to address and find software, files, computers, and other devices on a network.</a:t>
            </a:r>
            <a:endParaRPr lang="en-US" sz="1600">
              <a:cs typeface="Calibri"/>
            </a:endParaRPr>
          </a:p>
          <a:p>
            <a:r>
              <a:rPr lang="en-US" sz="1600" dirty="0">
                <a:solidFill>
                  <a:srgbClr val="050505"/>
                </a:solidFill>
                <a:ea typeface="+mn-lt"/>
                <a:cs typeface="+mn-lt"/>
              </a:rPr>
              <a:t>How an application’s data and instructions make the trip from one host to another at the transport, network, and data link layers.</a:t>
            </a:r>
            <a:endParaRPr lang="en-US" sz="1600" dirty="0">
              <a:cs typeface="Calibri"/>
            </a:endParaRPr>
          </a:p>
          <a:p>
            <a:r>
              <a:rPr lang="en-US" sz="1600" dirty="0">
                <a:solidFill>
                  <a:srgbClr val="050505"/>
                </a:solidFill>
                <a:ea typeface="+mn-lt"/>
                <a:cs typeface="+mn-lt"/>
              </a:rPr>
              <a:t>Protocols that offer security through encryption or network access over remote connections.</a:t>
            </a:r>
            <a:endParaRPr lang="en-US" sz="1600" dirty="0">
              <a:cs typeface="Calibri"/>
            </a:endParaRPr>
          </a:p>
          <a:p>
            <a:r>
              <a:rPr lang="en-US" sz="1600" dirty="0">
                <a:solidFill>
                  <a:srgbClr val="050505"/>
                </a:solidFill>
                <a:ea typeface="+mn-lt"/>
                <a:cs typeface="+mn-lt"/>
              </a:rPr>
              <a:t>How to troubleshoot common addressing and network problems by using common command-line utilities.</a:t>
            </a:r>
            <a:endParaRPr lang="en-US" sz="1600" dirty="0">
              <a:cs typeface="Calibri"/>
            </a:endParaRPr>
          </a:p>
          <a:p>
            <a:endParaRPr lang="en-US" sz="1600" dirty="0">
              <a:solidFill>
                <a:srgbClr val="050505"/>
              </a:solidFill>
              <a:cs typeface="Calibri"/>
            </a:endParaRPr>
          </a:p>
          <a:p>
            <a:pPr marL="0" indent="0">
              <a:buNone/>
            </a:pPr>
            <a:r>
              <a:rPr lang="en-US" sz="1600" dirty="0">
                <a:solidFill>
                  <a:srgbClr val="050505"/>
                </a:solidFill>
                <a:cs typeface="Calibri"/>
              </a:rPr>
              <a:t>Understanding these methods to address and locate devices on a network, as well as how data travels between hosts at different network layers, will be crucial in engineering design such as:</a:t>
            </a:r>
          </a:p>
          <a:p>
            <a:r>
              <a:rPr lang="en-US" sz="1600" dirty="0">
                <a:solidFill>
                  <a:srgbClr val="050505"/>
                </a:solidFill>
                <a:cs typeface="Calibri"/>
              </a:rPr>
              <a:t>Designing efficient and secure network systems</a:t>
            </a:r>
          </a:p>
          <a:p>
            <a:r>
              <a:rPr lang="en-US" sz="1600" dirty="0">
                <a:solidFill>
                  <a:srgbClr val="050505"/>
                </a:solidFill>
                <a:cs typeface="Calibri"/>
              </a:rPr>
              <a:t>Ensuring seamless  communication between devices</a:t>
            </a:r>
          </a:p>
          <a:p>
            <a:r>
              <a:rPr lang="en-US" sz="1600" dirty="0">
                <a:solidFill>
                  <a:srgbClr val="050505"/>
                </a:solidFill>
                <a:cs typeface="Calibri"/>
              </a:rPr>
              <a:t>Familiarizing oneself with encryption and remote access for designing these systems.</a:t>
            </a:r>
          </a:p>
          <a:p>
            <a:endParaRPr lang="en-US" sz="1600" dirty="0">
              <a:solidFill>
                <a:srgbClr val="050505"/>
              </a:solidFill>
              <a:cs typeface="Calibri"/>
            </a:endParaRPr>
          </a:p>
          <a:p>
            <a:pPr marL="0" indent="0">
              <a:buNone/>
            </a:pPr>
            <a:r>
              <a:rPr lang="en-US" sz="1600" dirty="0">
                <a:solidFill>
                  <a:srgbClr val="050505"/>
                </a:solidFill>
                <a:cs typeface="Calibri"/>
              </a:rPr>
              <a:t>Troubleshooting network issues using command-line utilities will also be a valuable skill in ensuring the smooth operation of the network(s). I was able to find the mistake I was previously making, and make the corrections needed for the final result.</a:t>
            </a:r>
          </a:p>
          <a:p>
            <a:pPr>
              <a:buNone/>
            </a:pPr>
            <a:endParaRPr lang="en-US" sz="1600" dirty="0">
              <a:cs typeface="Calibri"/>
            </a:endParaRPr>
          </a:p>
          <a:p>
            <a:pPr>
              <a:buNone/>
            </a:pPr>
            <a:endParaRPr lang="en-US" sz="1600" dirty="0">
              <a:cs typeface="Calibri"/>
            </a:endParaRP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1908837" y="5940297"/>
            <a:ext cx="7837089" cy="112953"/>
          </a:xfrm>
        </p:spPr>
        <p:txBody>
          <a:bodyPr/>
          <a:lstStyle/>
          <a:p>
            <a:pPr algn="ctr">
              <a:defRPr/>
            </a:pPr>
            <a:r>
              <a:rPr kumimoji="0" lang="en-US" sz="1050" i="0" u="none" strike="noStrike" kern="1200" cap="none" spc="0" normalizeH="0" baseline="0" noProof="0" dirty="0">
                <a:ln>
                  <a:noFill/>
                </a:ln>
                <a:solidFill>
                  <a:srgbClr val="A5A5A5"/>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a:t>
            </a:r>
            <a:r>
              <a:rPr lang="en-US" sz="1050" dirty="0">
                <a:solidFill>
                  <a:srgbClr val="A5A5A5"/>
                </a:solidFill>
                <a:latin typeface="inherit"/>
              </a:rPr>
              <a:t> </a:t>
            </a:r>
            <a:endParaRPr lang="en-US" sz="1050" i="0" u="none" strike="noStrike" kern="1200" cap="none" spc="0" normalizeH="0" baseline="0" noProof="0">
              <a:ln>
                <a:noFill/>
              </a:ln>
              <a:solidFill>
                <a:srgbClr val="A5A5A5"/>
              </a:solidFill>
              <a:effectLst/>
              <a:uLnTx/>
              <a:uFillTx/>
              <a:latin typeface="Calibri"/>
              <a:ea typeface="Calibri"/>
              <a:cs typeface="Calibri"/>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200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5458391" y="1995723"/>
            <a:ext cx="6044631" cy="2000544"/>
          </a:xfrm>
        </p:spPr>
        <p:txBody>
          <a:bodyPr>
            <a:normAutofit/>
          </a:bodyPr>
          <a:lstStyle/>
          <a:p>
            <a:pPr>
              <a:lnSpc>
                <a:spcPct val="90000"/>
              </a:lnSpc>
            </a:pPr>
            <a:r>
              <a:rPr lang="en-US" sz="2800" i="1" dirty="0"/>
              <a:t>NETW191 Course Project</a:t>
            </a:r>
            <a:br>
              <a:rPr lang="en-US" sz="2800" i="1" dirty="0"/>
            </a:br>
            <a:r>
              <a:rPr lang="en-US" sz="2800" i="1" dirty="0"/>
              <a:t>Module 3</a:t>
            </a:r>
            <a:br>
              <a:rPr lang="en-US" sz="2800" i="1" dirty="0"/>
            </a:br>
            <a:r>
              <a:rPr lang="en-US" sz="2800" i="1" dirty="0"/>
              <a:t> </a:t>
            </a:r>
            <a:br>
              <a:rPr lang="en-US" sz="2800" i="1" dirty="0"/>
            </a:br>
            <a:r>
              <a:rPr lang="en-US" sz="4000" b="1" dirty="0"/>
              <a:t>Connectivity Test</a:t>
            </a:r>
          </a:p>
        </p:txBody>
      </p:sp>
      <p:pic>
        <p:nvPicPr>
          <p:cNvPr id="4" name="Picture 3" descr="Electronics protoboard">
            <a:extLst>
              <a:ext uri="{FF2B5EF4-FFF2-40B4-BE49-F238E27FC236}">
                <a16:creationId xmlns:a16="http://schemas.microsoft.com/office/drawing/2014/main" id="{3F8034B4-AAAA-E77F-953D-C518C4C3524F}"/>
              </a:ext>
            </a:extLst>
          </p:cNvPr>
          <p:cNvPicPr>
            <a:picLocks noChangeAspect="1"/>
          </p:cNvPicPr>
          <p:nvPr/>
        </p:nvPicPr>
        <p:blipFill rotWithShape="1">
          <a:blip r:embed="rId3"/>
          <a:srcRect l="12657" t="9090" r="39210" b="8"/>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19522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9997" y="423389"/>
            <a:ext cx="1873209" cy="756334"/>
          </a:xfrm>
        </p:spPr>
        <p:txBody>
          <a:bodyPr/>
          <a:lstStyle/>
          <a:p>
            <a:pPr>
              <a:buNone/>
            </a:pPr>
            <a:r>
              <a:rPr lang="en-US" b="1" dirty="0">
                <a:latin typeface="+mj-lt"/>
              </a:rPr>
              <a:t>Introduction</a:t>
            </a:r>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1618518" y="5878229"/>
            <a:ext cx="803793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F7F7F"/>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050" b="0" i="0" u="none" strike="noStrike" kern="1200" cap="none" spc="0" normalizeH="0" baseline="0" noProof="0" dirty="0">
              <a:ln>
                <a:noFill/>
              </a:ln>
              <a:solidFill>
                <a:srgbClr val="7F7F7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DABB0CDA-AC29-7D60-2DF2-FAD8CBF57D55}"/>
              </a:ext>
            </a:extLst>
          </p:cNvPr>
          <p:cNvSpPr txBox="1"/>
          <p:nvPr/>
        </p:nvSpPr>
        <p:spPr>
          <a:xfrm>
            <a:off x="2827515" y="1350349"/>
            <a:ext cx="826786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dirty="0">
                <a:ea typeface="+mn-lt"/>
                <a:cs typeface="+mn-lt"/>
              </a:rPr>
              <a:t>Module Overview:</a:t>
            </a:r>
            <a:endParaRPr lang="en-US" sz="1400" u="sng" dirty="0">
              <a:cs typeface="Calibri"/>
            </a:endParaRPr>
          </a:p>
          <a:p>
            <a:endParaRPr lang="en-US" sz="1400" dirty="0">
              <a:cs typeface="Calibri"/>
            </a:endParaRPr>
          </a:p>
          <a:p>
            <a:r>
              <a:rPr lang="en-US" sz="1400" i="1" dirty="0">
                <a:ea typeface="+mn-lt"/>
                <a:cs typeface="+mn-lt"/>
              </a:rPr>
              <a:t>Connectivity Test for SOHO Router:</a:t>
            </a:r>
            <a:endParaRPr lang="en-US" sz="1400" i="1" dirty="0">
              <a:cs typeface="Calibri"/>
            </a:endParaRPr>
          </a:p>
          <a:p>
            <a:r>
              <a:rPr lang="en-US" sz="1400" dirty="0">
                <a:ea typeface="+mn-lt"/>
                <a:cs typeface="+mn-lt"/>
              </a:rPr>
              <a:t>This module aims to evaluate the connectivity and functionality of a Small Office/Home Office (SOHO) router. It covers various aspects of network connectivity, including:</a:t>
            </a:r>
            <a:endParaRPr lang="en-US" sz="1400" dirty="0">
              <a:cs typeface="Calibri"/>
            </a:endParaRPr>
          </a:p>
          <a:p>
            <a:endParaRPr lang="en-US" sz="1400" dirty="0">
              <a:cs typeface="Calibri"/>
            </a:endParaRPr>
          </a:p>
          <a:p>
            <a:r>
              <a:rPr lang="en-US" sz="1400" dirty="0">
                <a:ea typeface="+mn-lt"/>
                <a:cs typeface="+mn-lt"/>
              </a:rPr>
              <a:t>Major Steps:</a:t>
            </a:r>
            <a:endParaRPr lang="en-US" sz="1400" dirty="0">
              <a:cs typeface="Calibri"/>
            </a:endParaRPr>
          </a:p>
          <a:p>
            <a:r>
              <a:rPr lang="en-US" sz="1400" dirty="0">
                <a:ea typeface="+mn-lt"/>
                <a:cs typeface="+mn-lt"/>
              </a:rPr>
              <a:t>1. Data Transmission:</a:t>
            </a:r>
            <a:endParaRPr lang="en-US" sz="1400" dirty="0">
              <a:cs typeface="Calibri"/>
            </a:endParaRPr>
          </a:p>
          <a:p>
            <a:r>
              <a:rPr lang="en-US" sz="1400" dirty="0">
                <a:ea typeface="+mn-lt"/>
                <a:cs typeface="+mn-lt"/>
              </a:rPr>
              <a:t>   - Understand the principles of data transmission and network protocols</a:t>
            </a:r>
            <a:endParaRPr lang="en-US" sz="1400" dirty="0">
              <a:cs typeface="Calibri"/>
            </a:endParaRPr>
          </a:p>
          <a:p>
            <a:r>
              <a:rPr lang="en-US" sz="1400" dirty="0">
                <a:ea typeface="+mn-lt"/>
                <a:cs typeface="+mn-lt"/>
              </a:rPr>
              <a:t>   - Identify common problems and solutions related to data transmission</a:t>
            </a:r>
            <a:endParaRPr lang="en-US" sz="1400" dirty="0">
              <a:cs typeface="Calibri"/>
            </a:endParaRPr>
          </a:p>
          <a:p>
            <a:r>
              <a:rPr lang="en-US" sz="1400" dirty="0">
                <a:ea typeface="+mn-lt"/>
                <a:cs typeface="+mn-lt"/>
              </a:rPr>
              <a:t>2. Wireless Transmissions:</a:t>
            </a:r>
            <a:endParaRPr lang="en-US" sz="1400" dirty="0">
              <a:cs typeface="Calibri"/>
            </a:endParaRPr>
          </a:p>
          <a:p>
            <a:r>
              <a:rPr lang="en-US" sz="1400" dirty="0">
                <a:ea typeface="+mn-lt"/>
                <a:cs typeface="+mn-lt"/>
              </a:rPr>
              <a:t>   - Explain how wireless transmissions work and their advantages/disadvantages</a:t>
            </a:r>
            <a:endParaRPr lang="en-US" sz="1400" dirty="0">
              <a:cs typeface="Calibri"/>
            </a:endParaRPr>
          </a:p>
          <a:p>
            <a:r>
              <a:rPr lang="en-US" sz="1400" dirty="0">
                <a:ea typeface="+mn-lt"/>
                <a:cs typeface="+mn-lt"/>
              </a:rPr>
              <a:t>   - Outline the setup, management, and troubleshooting of wireless networks</a:t>
            </a:r>
            <a:endParaRPr lang="en-US" sz="1400" dirty="0">
              <a:cs typeface="Calibri"/>
            </a:endParaRPr>
          </a:p>
          <a:p>
            <a:r>
              <a:rPr lang="en-US" sz="1400" dirty="0">
                <a:ea typeface="+mn-lt"/>
                <a:cs typeface="+mn-lt"/>
              </a:rPr>
              <a:t>3. SOHO Router Connectivity Test:</a:t>
            </a:r>
            <a:endParaRPr lang="en-US" sz="1400" dirty="0">
              <a:cs typeface="Calibri"/>
            </a:endParaRPr>
          </a:p>
          <a:p>
            <a:r>
              <a:rPr lang="en-US" sz="1400" dirty="0">
                <a:ea typeface="+mn-lt"/>
                <a:cs typeface="+mn-lt"/>
              </a:rPr>
              <a:t>   - Test connectivity between two computers and the SOHO router</a:t>
            </a:r>
            <a:endParaRPr lang="en-US" sz="1400" dirty="0">
              <a:cs typeface="Calibri"/>
            </a:endParaRPr>
          </a:p>
          <a:p>
            <a:r>
              <a:rPr lang="en-US" sz="1400" dirty="0">
                <a:ea typeface="+mn-lt"/>
                <a:cs typeface="+mn-lt"/>
              </a:rPr>
              <a:t>   - Verify the functionality of the router's switching, routing, and NAT capabilities</a:t>
            </a:r>
            <a:endParaRPr lang="en-US" sz="1400" dirty="0">
              <a:cs typeface="Calibri"/>
            </a:endParaRPr>
          </a:p>
          <a:p>
            <a:r>
              <a:rPr lang="en-US" sz="1400" dirty="0">
                <a:ea typeface="+mn-lt"/>
                <a:cs typeface="+mn-lt"/>
              </a:rPr>
              <a:t>   - Troubleshoot any connectivity issues that may arise</a:t>
            </a:r>
            <a:endParaRPr lang="en-US" sz="1400" dirty="0">
              <a:cs typeface="Calibri"/>
            </a:endParaRPr>
          </a:p>
          <a:p>
            <a:r>
              <a:rPr lang="en-US" sz="1400" dirty="0">
                <a:ea typeface="+mn-lt"/>
                <a:cs typeface="+mn-lt"/>
              </a:rPr>
              <a:t>4. Network Security:</a:t>
            </a:r>
            <a:endParaRPr lang="en-US" sz="1400" dirty="0">
              <a:cs typeface="Calibri"/>
            </a:endParaRPr>
          </a:p>
          <a:p>
            <a:r>
              <a:rPr lang="en-US" sz="1400" dirty="0">
                <a:ea typeface="+mn-lt"/>
                <a:cs typeface="+mn-lt"/>
              </a:rPr>
              <a:t>   - Discuss basic network security measures for SOHO routers</a:t>
            </a:r>
            <a:endParaRPr lang="en-US" sz="1400" dirty="0">
              <a:cs typeface="Calibri"/>
            </a:endParaRPr>
          </a:p>
          <a:p>
            <a:r>
              <a:rPr lang="en-US" sz="1400" dirty="0">
                <a:ea typeface="+mn-lt"/>
                <a:cs typeface="+mn-lt"/>
              </a:rPr>
              <a:t>   - Explain how to configure and maintain secure wireless networks</a:t>
            </a:r>
            <a:endParaRPr lang="en-US" sz="1400" dirty="0">
              <a:cs typeface="Calibri"/>
            </a:endParaRPr>
          </a:p>
        </p:txBody>
      </p:sp>
    </p:spTree>
    <p:extLst>
      <p:ext uri="{BB962C8B-B14F-4D97-AF65-F5344CB8AC3E}">
        <p14:creationId xmlns:p14="http://schemas.microsoft.com/office/powerpoint/2010/main" val="527577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617</Words>
  <Application>Microsoft Office PowerPoint</Application>
  <PresentationFormat>Widescreen</PresentationFormat>
  <Paragraphs>52</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Parallax</vt:lpstr>
      <vt:lpstr>PowerPoint Presentation</vt:lpstr>
      <vt:lpstr>PowerPoint Presentation</vt:lpstr>
      <vt:lpstr>NETW191 Course Project Module 2   IPv4 Addressing</vt:lpstr>
      <vt:lpstr>PowerPoint Presentation</vt:lpstr>
      <vt:lpstr>PowerPoint Presentation</vt:lpstr>
      <vt:lpstr>PowerPoint Presentation</vt:lpstr>
      <vt:lpstr>PowerPoint Presentation</vt:lpstr>
      <vt:lpstr>NETW191 Course Project Module 3   Connectivity Test</vt:lpstr>
      <vt:lpstr>PowerPoint Presentation</vt:lpstr>
      <vt:lpstr>PowerPoint Presentation</vt:lpstr>
      <vt:lpstr>PowerPoint Presentation</vt:lpstr>
      <vt:lpstr>PowerPoint Presentation</vt:lpstr>
      <vt:lpstr>PowerPoint Presentation</vt:lpstr>
      <vt:lpstr>PowerPoint Presentation</vt:lpstr>
      <vt:lpstr>NETW191 Course Project Module 4   IP Subnetting and Loopback Interfaces</vt:lpstr>
      <vt:lpstr>PowerPoint Presentation</vt:lpstr>
      <vt:lpstr>PowerPoint Presentation</vt:lpstr>
      <vt:lpstr>PowerPoint Presentation</vt:lpstr>
      <vt:lpstr>PowerPoint Presentation</vt:lpstr>
      <vt:lpstr>PowerPoint Presentation</vt:lpstr>
      <vt:lpstr>NETW191 Course Project Module 5   Visio Network Diagram</vt:lpstr>
      <vt:lpstr>PowerPoint Presentation</vt:lpstr>
      <vt:lpstr>PowerPoint Presentation</vt:lpstr>
      <vt:lpstr>PowerPoint Presentation</vt:lpstr>
      <vt:lpstr>NETW191 Course Project Module 6   SOHO Wireless Network Security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Zeng, Jingdi</cp:lastModifiedBy>
  <cp:revision>514</cp:revision>
  <dcterms:created xsi:type="dcterms:W3CDTF">2019-04-16T16:54:41Z</dcterms:created>
  <dcterms:modified xsi:type="dcterms:W3CDTF">2024-06-22T02:19:29Z</dcterms:modified>
</cp:coreProperties>
</file>